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27" r:id="rId2"/>
  </p:sldMasterIdLst>
  <p:notesMasterIdLst>
    <p:notesMasterId r:id="rId12"/>
  </p:notesMasterIdLst>
  <p:handoutMasterIdLst>
    <p:handoutMasterId r:id="rId13"/>
  </p:handoutMasterIdLst>
  <p:sldIdLst>
    <p:sldId id="256" r:id="rId3"/>
    <p:sldId id="259" r:id="rId4"/>
    <p:sldId id="257" r:id="rId5"/>
    <p:sldId id="258" r:id="rId6"/>
    <p:sldId id="261" r:id="rId7"/>
    <p:sldId id="263" r:id="rId8"/>
    <p:sldId id="265" r:id="rId9"/>
    <p:sldId id="266" r:id="rId10"/>
    <p:sldId id="264" r:id="rId11"/>
  </p:sldIdLst>
  <p:sldSz cx="9144000" cy="6858000" type="screen4x3"/>
  <p:notesSz cx="7099300" cy="93853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6575" cy="469900"/>
          </a:xfrm>
          <a:prstGeom prst="rect">
            <a:avLst/>
          </a:prstGeom>
          <a:noFill/>
          <a:ln w="9525">
            <a:noFill/>
            <a:miter lim="800000"/>
            <a:headEnd/>
            <a:tailEnd/>
          </a:ln>
          <a:effectLst/>
        </p:spPr>
        <p:txBody>
          <a:bodyPr vert="horz" wrap="square" lIns="94640" tIns="47320" rIns="94640" bIns="47320" numCol="1" anchor="t" anchorCtr="0" compatLnSpc="1">
            <a:prstTxWarp prst="textNoShape">
              <a:avLst/>
            </a:prstTxWarp>
          </a:bodyPr>
          <a:lstStyle>
            <a:lvl1pPr eaLnBrk="1" hangingPunct="1">
              <a:defRPr sz="1200"/>
            </a:lvl1pPr>
          </a:lstStyle>
          <a:p>
            <a:pPr>
              <a:defRPr/>
            </a:pPr>
            <a:endParaRPr lang="en-US"/>
          </a:p>
        </p:txBody>
      </p:sp>
      <p:sp>
        <p:nvSpPr>
          <p:cNvPr id="9219" name="Rectangle 3"/>
          <p:cNvSpPr>
            <a:spLocks noGrp="1" noChangeArrowheads="1"/>
          </p:cNvSpPr>
          <p:nvPr>
            <p:ph type="dt" sz="quarter" idx="1"/>
          </p:nvPr>
        </p:nvSpPr>
        <p:spPr bwMode="auto">
          <a:xfrm>
            <a:off x="4021138" y="0"/>
            <a:ext cx="3076575" cy="469900"/>
          </a:xfrm>
          <a:prstGeom prst="rect">
            <a:avLst/>
          </a:prstGeom>
          <a:noFill/>
          <a:ln w="9525">
            <a:noFill/>
            <a:miter lim="800000"/>
            <a:headEnd/>
            <a:tailEnd/>
          </a:ln>
          <a:effectLst/>
        </p:spPr>
        <p:txBody>
          <a:bodyPr vert="horz" wrap="square" lIns="94640" tIns="47320" rIns="94640" bIns="47320" numCol="1" anchor="t" anchorCtr="0" compatLnSpc="1">
            <a:prstTxWarp prst="textNoShape">
              <a:avLst/>
            </a:prstTxWarp>
          </a:bodyPr>
          <a:lstStyle>
            <a:lvl1pPr algn="r" eaLnBrk="1" hangingPunct="1">
              <a:defRPr sz="1200"/>
            </a:lvl1pPr>
          </a:lstStyle>
          <a:p>
            <a:pPr>
              <a:defRPr/>
            </a:pPr>
            <a:endParaRPr lang="en-US"/>
          </a:p>
        </p:txBody>
      </p:sp>
      <p:sp>
        <p:nvSpPr>
          <p:cNvPr id="9220" name="Rectangle 4"/>
          <p:cNvSpPr>
            <a:spLocks noGrp="1" noChangeArrowheads="1"/>
          </p:cNvSpPr>
          <p:nvPr>
            <p:ph type="ftr" sz="quarter" idx="2"/>
          </p:nvPr>
        </p:nvSpPr>
        <p:spPr bwMode="auto">
          <a:xfrm>
            <a:off x="0" y="8913813"/>
            <a:ext cx="3076575" cy="469900"/>
          </a:xfrm>
          <a:prstGeom prst="rect">
            <a:avLst/>
          </a:prstGeom>
          <a:noFill/>
          <a:ln w="9525">
            <a:noFill/>
            <a:miter lim="800000"/>
            <a:headEnd/>
            <a:tailEnd/>
          </a:ln>
          <a:effectLst/>
        </p:spPr>
        <p:txBody>
          <a:bodyPr vert="horz" wrap="square" lIns="94640" tIns="47320" rIns="94640" bIns="47320" numCol="1" anchor="b" anchorCtr="0" compatLnSpc="1">
            <a:prstTxWarp prst="textNoShape">
              <a:avLst/>
            </a:prstTxWarp>
          </a:bodyPr>
          <a:lstStyle>
            <a:lvl1pPr eaLnBrk="1" hangingPunct="1">
              <a:defRPr sz="1200"/>
            </a:lvl1pPr>
          </a:lstStyle>
          <a:p>
            <a:pPr>
              <a:defRPr/>
            </a:pPr>
            <a:endParaRPr lang="en-US"/>
          </a:p>
        </p:txBody>
      </p:sp>
      <p:sp>
        <p:nvSpPr>
          <p:cNvPr id="9221" name="Rectangle 5"/>
          <p:cNvSpPr>
            <a:spLocks noGrp="1" noChangeArrowheads="1"/>
          </p:cNvSpPr>
          <p:nvPr>
            <p:ph type="sldNum" sz="quarter" idx="3"/>
          </p:nvPr>
        </p:nvSpPr>
        <p:spPr bwMode="auto">
          <a:xfrm>
            <a:off x="4021138" y="8913813"/>
            <a:ext cx="3076575" cy="469900"/>
          </a:xfrm>
          <a:prstGeom prst="rect">
            <a:avLst/>
          </a:prstGeom>
          <a:noFill/>
          <a:ln w="9525">
            <a:noFill/>
            <a:miter lim="800000"/>
            <a:headEnd/>
            <a:tailEnd/>
          </a:ln>
          <a:effectLst/>
        </p:spPr>
        <p:txBody>
          <a:bodyPr vert="horz" wrap="square" lIns="94640" tIns="47320" rIns="94640" bIns="47320" numCol="1" anchor="b" anchorCtr="0" compatLnSpc="1">
            <a:prstTxWarp prst="textNoShape">
              <a:avLst/>
            </a:prstTxWarp>
          </a:bodyPr>
          <a:lstStyle>
            <a:lvl1pPr algn="r" eaLnBrk="1" hangingPunct="1">
              <a:defRPr sz="1200"/>
            </a:lvl1pPr>
          </a:lstStyle>
          <a:p>
            <a:pPr>
              <a:defRPr/>
            </a:pPr>
            <a:fld id="{BD63749D-EDE6-49D8-A17A-9078BA690A48}" type="slidenum">
              <a:rPr lang="en-US"/>
              <a:pPr>
                <a:defRPr/>
              </a:pPr>
              <a:t>‹#›</a:t>
            </a:fld>
            <a:endParaRPr lang="en-US"/>
          </a:p>
        </p:txBody>
      </p:sp>
    </p:spTree>
    <p:extLst>
      <p:ext uri="{BB962C8B-B14F-4D97-AF65-F5344CB8AC3E}">
        <p14:creationId xmlns:p14="http://schemas.microsoft.com/office/powerpoint/2010/main" val="1200727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021138" y="0"/>
            <a:ext cx="3076575" cy="469900"/>
          </a:xfrm>
          <a:prstGeom prst="rect">
            <a:avLst/>
          </a:prstGeom>
        </p:spPr>
        <p:txBody>
          <a:bodyPr vert="horz" lIns="91440" tIns="45720" rIns="91440" bIns="45720" rtlCol="0"/>
          <a:lstStyle>
            <a:lvl1pPr algn="r">
              <a:defRPr sz="1200"/>
            </a:lvl1pPr>
          </a:lstStyle>
          <a:p>
            <a:pPr>
              <a:defRPr/>
            </a:pPr>
            <a:fld id="{6DABE5CD-FCE1-4E37-948E-16F4134D2832}" type="datetimeFigureOut">
              <a:rPr lang="en-US"/>
              <a:pPr>
                <a:defRPr/>
              </a:pPr>
              <a:t>10/20/2011</a:t>
            </a:fld>
            <a:endParaRPr lang="en-US"/>
          </a:p>
        </p:txBody>
      </p:sp>
      <p:sp>
        <p:nvSpPr>
          <p:cNvPr id="4" name="Slide Image Placeholder 3"/>
          <p:cNvSpPr>
            <a:spLocks noGrp="1" noRot="1" noChangeAspect="1"/>
          </p:cNvSpPr>
          <p:nvPr>
            <p:ph type="sldImg" idx="2"/>
          </p:nvPr>
        </p:nvSpPr>
        <p:spPr>
          <a:xfrm>
            <a:off x="1203325" y="703263"/>
            <a:ext cx="4692650" cy="35194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9613" y="4457700"/>
            <a:ext cx="5680075" cy="422433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13813"/>
            <a:ext cx="3076575" cy="4699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21138" y="8913813"/>
            <a:ext cx="3076575" cy="469900"/>
          </a:xfrm>
          <a:prstGeom prst="rect">
            <a:avLst/>
          </a:prstGeom>
        </p:spPr>
        <p:txBody>
          <a:bodyPr vert="horz" lIns="91440" tIns="45720" rIns="91440" bIns="45720" rtlCol="0" anchor="b"/>
          <a:lstStyle>
            <a:lvl1pPr algn="r">
              <a:defRPr sz="1200"/>
            </a:lvl1pPr>
          </a:lstStyle>
          <a:p>
            <a:pPr>
              <a:defRPr/>
            </a:pPr>
            <a:fld id="{370DEAAB-E7D3-46A9-8B7F-FD8A356093E3}" type="slidenum">
              <a:rPr lang="en-US"/>
              <a:pPr>
                <a:defRPr/>
              </a:pPr>
              <a:t>‹#›</a:t>
            </a:fld>
            <a:endParaRPr lang="en-US"/>
          </a:p>
        </p:txBody>
      </p:sp>
    </p:spTree>
    <p:extLst>
      <p:ext uri="{BB962C8B-B14F-4D97-AF65-F5344CB8AC3E}">
        <p14:creationId xmlns:p14="http://schemas.microsoft.com/office/powerpoint/2010/main" val="14198862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C6772A-57F2-4D2C-A169-2C123A71B06F}" type="slidenum">
              <a:rPr lang="en-US" smtClean="0">
                <a:solidFill>
                  <a:srgbClr val="000000"/>
                </a:solidFill>
              </a:rPr>
              <a:pPr eaLnBrk="1" hangingPunct="1"/>
              <a:t>8</a:t>
            </a:fld>
            <a:endParaRPr lang="en-US" smtClean="0">
              <a:solidFill>
                <a:srgbClr val="000000"/>
              </a:solidFill>
            </a:endParaRPr>
          </a:p>
        </p:txBody>
      </p:sp>
      <p:sp>
        <p:nvSpPr>
          <p:cNvPr id="1536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000000"/>
                </a:solidFill>
              </a:rPr>
              <a:t>California Department of Education          </a:t>
            </a:r>
          </a:p>
        </p:txBody>
      </p:sp>
      <p:sp>
        <p:nvSpPr>
          <p:cNvPr id="15366"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000000"/>
                </a:solidFill>
              </a:rPr>
              <a:t>Secondary Literacy Summit X                                             December 2010</a:t>
            </a:r>
          </a:p>
        </p:txBody>
      </p:sp>
      <p:sp>
        <p:nvSpPr>
          <p:cNvPr id="15367"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mtClean="0">
                <a:solidFill>
                  <a:srgbClr val="000000"/>
                </a:solidFill>
              </a:rPr>
              <a:t>Brian Jeffrey         mrjeffrey.com                        (909) 553-9392               mrj@mrjeffrey.com</a:t>
            </a:r>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p>
          </p:txBody>
        </p:sp>
        <p:sp>
          <p:nvSpPr>
            <p:cNvPr id="20" name="Rectangle 18"/>
            <p:cNvSpPr>
              <a:spLocks noChangeArrowheads="1"/>
            </p:cNvSpPr>
            <p:nvPr userDrawn="1"/>
          </p:nvSpPr>
          <p:spPr bwMode="hidden">
            <a:xfrm rot="39991575" flipH="1" flipV="1">
              <a:off x="5376"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grpSp>
      <p:sp>
        <p:nvSpPr>
          <p:cNvPr id="8410"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8411"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22" name="Rectangle 222"/>
          <p:cNvSpPr>
            <a:spLocks noGrp="1" noChangeArrowheads="1"/>
          </p:cNvSpPr>
          <p:nvPr>
            <p:ph type="sldNum" sz="quarter" idx="12"/>
          </p:nvPr>
        </p:nvSpPr>
        <p:spPr/>
        <p:txBody>
          <a:bodyPr/>
          <a:lstStyle>
            <a:lvl1pPr>
              <a:defRPr/>
            </a:lvl1pPr>
          </a:lstStyle>
          <a:p>
            <a:pPr>
              <a:defRPr/>
            </a:pPr>
            <a:fld id="{45BBE1F8-08A6-460A-AFCA-86EE517CDCED}" type="slidenum">
              <a:rPr lang="en-US"/>
              <a:pPr>
                <a:defRPr/>
              </a:pPr>
              <a:t>‹#›</a:t>
            </a:fld>
            <a:endParaRPr lang="en-US"/>
          </a:p>
        </p:txBody>
      </p:sp>
    </p:spTree>
    <p:extLst>
      <p:ext uri="{BB962C8B-B14F-4D97-AF65-F5344CB8AC3E}">
        <p14:creationId xmlns:p14="http://schemas.microsoft.com/office/powerpoint/2010/main" val="1382712505"/>
      </p:ext>
    </p:extLst>
  </p:cSld>
  <p:clrMapOvr>
    <a:masterClrMapping/>
  </p:clrMapOvr>
  <p:transition spd="slow">
    <p:wheel spokes="8"/>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5E8B2B73-6AD3-4ECC-911B-929EB5988DC3}"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31432024"/>
      </p:ext>
    </p:extLst>
  </p:cSld>
  <p:clrMapOvr>
    <a:masterClrMapping/>
  </p:clrMapOvr>
  <p:transition spd="slow">
    <p:wheel spokes="8"/>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60C35FBC-B9F2-4A6B-9ED4-11D40064603D}"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45558891"/>
      </p:ext>
    </p:extLst>
  </p:cSld>
  <p:clrMapOvr>
    <a:masterClrMapping/>
  </p:clrMapOvr>
  <p:transition spd="slow">
    <p:wheel spokes="8"/>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78A690E1-616F-4A23-837A-9C0021FFE91F}"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34590102"/>
      </p:ext>
    </p:extLst>
  </p:cSld>
  <p:clrMapOvr>
    <a:masterClrMapping/>
  </p:clrMapOvr>
  <p:transition spd="slow">
    <p:wheel spokes="8"/>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04800" y="3352800"/>
            <a:ext cx="4114800" cy="1219200"/>
          </a:xfrm>
        </p:spPr>
        <p:txBody>
          <a:bodyPr/>
          <a:lstStyle>
            <a:lvl1pPr>
              <a:defRPr sz="4400"/>
            </a:lvl1pPr>
          </a:lstStyle>
          <a:p>
            <a:r>
              <a:rPr lang="en-US"/>
              <a:t>Click to edit Master title style</a:t>
            </a:r>
          </a:p>
        </p:txBody>
      </p:sp>
      <p:sp>
        <p:nvSpPr>
          <p:cNvPr id="16387" name="Rectangle 3"/>
          <p:cNvSpPr>
            <a:spLocks noGrp="1" noChangeArrowheads="1"/>
          </p:cNvSpPr>
          <p:nvPr>
            <p:ph type="subTitle" idx="1"/>
          </p:nvPr>
        </p:nvSpPr>
        <p:spPr>
          <a:xfrm>
            <a:off x="304800" y="4953000"/>
            <a:ext cx="4114800" cy="4572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1850109092"/>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0533660"/>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35728708"/>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2385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2438400"/>
            <a:ext cx="32385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3223588"/>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1796639"/>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3662317"/>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744916"/>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19800C4E-32DA-4F45-82C2-D90008401905}"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95618112"/>
      </p:ext>
    </p:extLst>
  </p:cSld>
  <p:clrMapOvr>
    <a:masterClrMapping/>
  </p:clrMapOvr>
  <p:transition spd="slow">
    <p:wheel spokes="8"/>
    <p:sndAc>
      <p:stSnd>
        <p:snd r:embed="rId1" name="chimes.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92804617"/>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2926360"/>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565908"/>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48350" y="609600"/>
            <a:ext cx="17716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1625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5056407"/>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086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438400"/>
            <a:ext cx="32385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2438400"/>
            <a:ext cx="32385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5535748"/>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086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438400"/>
            <a:ext cx="32385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2438400"/>
            <a:ext cx="32385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05300" y="4343400"/>
            <a:ext cx="32385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4800669"/>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8CE469F9-BA4F-429A-A78E-87C514B344B5}"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78702934"/>
      </p:ext>
    </p:extLst>
  </p:cSld>
  <p:clrMapOvr>
    <a:masterClrMapping/>
  </p:clrMapOvr>
  <p:transition spd="slow">
    <p:wheel spokes="8"/>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292738F4-59C5-483E-855E-4D5ED9B77A15}"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14916865"/>
      </p:ext>
    </p:extLst>
  </p:cSld>
  <p:clrMapOvr>
    <a:masterClrMapping/>
  </p:clrMapOvr>
  <p:transition spd="slow">
    <p:wheel spokes="8"/>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8"/>
          <p:cNvSpPr>
            <a:spLocks noGrp="1" noChangeArrowheads="1"/>
          </p:cNvSpPr>
          <p:nvPr>
            <p:ph type="sldNum" sz="quarter" idx="10"/>
          </p:nvPr>
        </p:nvSpPr>
        <p:spPr>
          <a:ln/>
        </p:spPr>
        <p:txBody>
          <a:bodyPr/>
          <a:lstStyle>
            <a:lvl1pPr>
              <a:defRPr/>
            </a:lvl1pPr>
          </a:lstStyle>
          <a:p>
            <a:pPr>
              <a:defRPr/>
            </a:pPr>
            <a:fld id="{AF3A960A-1A36-40E7-8E96-0A55336B3AD8}" type="slidenum">
              <a:rPr lang="en-US"/>
              <a:pPr>
                <a:defRPr/>
              </a:pPr>
              <a:t>‹#›</a:t>
            </a:fld>
            <a:endParaRPr lang="en-US"/>
          </a:p>
        </p:txBody>
      </p:sp>
      <p:sp>
        <p:nvSpPr>
          <p:cNvPr id="8" name="Rectangle 219"/>
          <p:cNvSpPr>
            <a:spLocks noGrp="1" noChangeArrowheads="1"/>
          </p:cNvSpPr>
          <p:nvPr>
            <p:ph type="dt" sz="half" idx="11"/>
          </p:nvPr>
        </p:nvSpPr>
        <p:spPr>
          <a:ln/>
        </p:spPr>
        <p:txBody>
          <a:bodyPr/>
          <a:lstStyle>
            <a:lvl1pPr>
              <a:defRPr/>
            </a:lvl1pPr>
          </a:lstStyle>
          <a:p>
            <a:pPr>
              <a:defRPr/>
            </a:pPr>
            <a:endParaRPr lang="en-US"/>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90937610"/>
      </p:ext>
    </p:extLst>
  </p:cSld>
  <p:clrMapOvr>
    <a:masterClrMapping/>
  </p:clrMapOvr>
  <p:transition spd="slow">
    <p:wheel spokes="8"/>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18"/>
          <p:cNvSpPr>
            <a:spLocks noGrp="1" noChangeArrowheads="1"/>
          </p:cNvSpPr>
          <p:nvPr>
            <p:ph type="sldNum" sz="quarter" idx="10"/>
          </p:nvPr>
        </p:nvSpPr>
        <p:spPr>
          <a:ln/>
        </p:spPr>
        <p:txBody>
          <a:bodyPr/>
          <a:lstStyle>
            <a:lvl1pPr>
              <a:defRPr/>
            </a:lvl1pPr>
          </a:lstStyle>
          <a:p>
            <a:pPr>
              <a:defRPr/>
            </a:pPr>
            <a:fld id="{F9381057-2546-4493-823B-751E63B2BB42}" type="slidenum">
              <a:rPr lang="en-US"/>
              <a:pPr>
                <a:defRPr/>
              </a:pPr>
              <a:t>‹#›</a:t>
            </a:fld>
            <a:endParaRPr lang="en-US"/>
          </a:p>
        </p:txBody>
      </p:sp>
      <p:sp>
        <p:nvSpPr>
          <p:cNvPr id="4" name="Rectangle 219"/>
          <p:cNvSpPr>
            <a:spLocks noGrp="1" noChangeArrowheads="1"/>
          </p:cNvSpPr>
          <p:nvPr>
            <p:ph type="dt" sz="half" idx="11"/>
          </p:nvPr>
        </p:nvSpPr>
        <p:spPr>
          <a:ln/>
        </p:spPr>
        <p:txBody>
          <a:bodyPr/>
          <a:lstStyle>
            <a:lvl1pPr>
              <a:defRPr/>
            </a:lvl1pPr>
          </a:lstStyle>
          <a:p>
            <a:pPr>
              <a:defRPr/>
            </a:pPr>
            <a:endParaRPr lang="en-US"/>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11507446"/>
      </p:ext>
    </p:extLst>
  </p:cSld>
  <p:clrMapOvr>
    <a:masterClrMapping/>
  </p:clrMapOvr>
  <p:transition spd="slow">
    <p:wheel spokes="8"/>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0E33CB91-2202-4180-A9FB-965FA296A9C2}" type="slidenum">
              <a:rPr lang="en-US"/>
              <a:pPr>
                <a:defRPr/>
              </a:pPr>
              <a:t>‹#›</a:t>
            </a:fld>
            <a:endParaRPr lang="en-US"/>
          </a:p>
        </p:txBody>
      </p:sp>
      <p:sp>
        <p:nvSpPr>
          <p:cNvPr id="3" name="Rectangle 219"/>
          <p:cNvSpPr>
            <a:spLocks noGrp="1" noChangeArrowheads="1"/>
          </p:cNvSpPr>
          <p:nvPr>
            <p:ph type="dt" sz="half" idx="11"/>
          </p:nvPr>
        </p:nvSpPr>
        <p:spPr>
          <a:ln/>
        </p:spPr>
        <p:txBody>
          <a:bodyPr/>
          <a:lstStyle>
            <a:lvl1pPr>
              <a:defRPr/>
            </a:lvl1pPr>
          </a:lstStyle>
          <a:p>
            <a:pPr>
              <a:defRPr/>
            </a:pPr>
            <a:endParaRPr lang="en-US"/>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88624978"/>
      </p:ext>
    </p:extLst>
  </p:cSld>
  <p:clrMapOvr>
    <a:masterClrMapping/>
  </p:clrMapOvr>
  <p:transition spd="slow">
    <p:wheel spokes="8"/>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976AA98C-3B33-4D50-A04B-124698AB22CA}"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063945"/>
      </p:ext>
    </p:extLst>
  </p:cSld>
  <p:clrMapOvr>
    <a:masterClrMapping/>
  </p:clrMapOvr>
  <p:transition spd="slow">
    <p:wheel spokes="8"/>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B746FCB6-67F0-4ED6-BF09-3339DC2BD9DC}"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90053255"/>
      </p:ext>
    </p:extLst>
  </p:cSld>
  <p:clrMapOvr>
    <a:masterClrMapping/>
  </p:clrMapOvr>
  <p:transition spd="slow">
    <p:wheel spokes="8"/>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7171"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7172"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7173"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7174"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7175"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7176"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7177"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7178"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7179"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7180"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7181"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7182"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7183"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7184"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7185"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endParaRPr>
            </a:p>
          </p:txBody>
        </p:sp>
        <p:sp>
          <p:nvSpPr>
            <p:cNvPr id="7186"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endParaRPr>
            </a:p>
          </p:txBody>
        </p:sp>
        <p:sp>
          <p:nvSpPr>
            <p:cNvPr id="7187"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7188"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7189"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7190"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7191"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7192"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7193"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7194"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7195"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7196"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7197"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7198"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7199"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7200"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7201"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7202"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7203"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7204"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7205"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7206"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7207"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7208"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7209"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7210"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7211"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7212"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7213"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7214"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7215"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7216"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7217"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7218"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7219"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7220"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7221"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7222"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7223"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7224"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7225"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7226"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227"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228"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229"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230"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231"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232"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233"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234"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235"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236"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237"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238"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239"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7240"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7241"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242"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243"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244"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245"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246"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247"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248"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249"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250"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7251"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7252"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253"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7254"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7255"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7256"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257"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258"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259"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260"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7261"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7262"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7263"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7264"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7265"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7266"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7267"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7268"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7269"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7270"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7271"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7272"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7273"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7274"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7275"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7276"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7277"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7278"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7279"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7280"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281"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282"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283"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284"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285"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286"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287"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7288"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289"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290"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291"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7292"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7293"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7294"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7295"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296"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297"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298"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299"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00"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01"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02"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03"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04"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05"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7306"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307"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308"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309"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7310"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311"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312"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313"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7314"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7315"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316"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7317"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18"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7319"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7320"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21"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22"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23"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24"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25"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26"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27"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28"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29"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30"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31"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32"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33"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34"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35"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36"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337"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338"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7339"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7340"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41"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42"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43"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44"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45"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46"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47"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48"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49"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7350"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7351"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7352"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7353"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7354"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7355"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7356"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7357"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p>
          </p:txBody>
        </p:sp>
        <p:sp>
          <p:nvSpPr>
            <p:cNvPr id="7358"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7359"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7360"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7361"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7362"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7363"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7364"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7365"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7366"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7367"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7368"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7369"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7370"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7371"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7372"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7373"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7374"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7375"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7376"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7377"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7378"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7379"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p>
          </p:txBody>
        </p:sp>
        <p:sp>
          <p:nvSpPr>
            <p:cNvPr id="7380"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p>
          </p:txBody>
        </p:sp>
        <p:sp>
          <p:nvSpPr>
            <p:cNvPr id="7381"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7382"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7383"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7384"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7385"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grpSp>
      <p:sp>
        <p:nvSpPr>
          <p:cNvPr id="7386"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136A2A18-0DAB-430C-8451-85C7D621D18B}" type="slidenum">
              <a:rPr lang="en-US"/>
              <a:pPr>
                <a:defRPr/>
              </a:pPr>
              <a:t>‹#›</a:t>
            </a:fld>
            <a:endParaRPr lang="en-US"/>
          </a:p>
        </p:txBody>
      </p:sp>
      <p:sp>
        <p:nvSpPr>
          <p:cNvPr id="7387"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7388"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7389"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90"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820"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ransition spd="slow">
    <p:wheel spokes="8"/>
    <p:sndAc>
      <p:stSnd>
        <p:snd r:embed="rId14" name="chimes.wav"/>
      </p:stSnd>
    </p:sndAc>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3400" y="609600"/>
            <a:ext cx="7086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2051" name="Rectangle 3"/>
          <p:cNvSpPr>
            <a:spLocks noGrp="1" noChangeArrowheads="1"/>
          </p:cNvSpPr>
          <p:nvPr>
            <p:ph type="body" idx="1"/>
          </p:nvPr>
        </p:nvSpPr>
        <p:spPr bwMode="auto">
          <a:xfrm>
            <a:off x="914400" y="2438400"/>
            <a:ext cx="6629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cSld>
  <p:clrMap bg1="lt1" tx1="dk1" bg2="lt2" tx2="dk2" accent1="accent1" accent2="accent2" accent3="accent3" accent4="accent4" accent5="accent5" accent6="accent6" hlink="hlink" folHlink="folHlink"/>
  <p:sldLayoutIdLst>
    <p:sldLayoutId id="2147483821"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transition spd="slow">
    <p:random/>
  </p:transition>
  <p:txStyles>
    <p:titleStyle>
      <a:lvl1pPr algn="l" rtl="0" eaLnBrk="0" fontAlgn="base" hangingPunct="0">
        <a:spcBef>
          <a:spcPct val="0"/>
        </a:spcBef>
        <a:spcAft>
          <a:spcPct val="0"/>
        </a:spcAft>
        <a:defRPr sz="4000">
          <a:solidFill>
            <a:srgbClr val="472F03"/>
          </a:solidFill>
          <a:latin typeface="+mj-lt"/>
          <a:ea typeface="+mj-ea"/>
          <a:cs typeface="+mj-cs"/>
        </a:defRPr>
      </a:lvl1pPr>
      <a:lvl2pPr algn="l" rtl="0" eaLnBrk="0" fontAlgn="base" hangingPunct="0">
        <a:spcBef>
          <a:spcPct val="0"/>
        </a:spcBef>
        <a:spcAft>
          <a:spcPct val="0"/>
        </a:spcAft>
        <a:defRPr sz="4000">
          <a:solidFill>
            <a:srgbClr val="472F03"/>
          </a:solidFill>
          <a:latin typeface="Times New Roman" pitchFamily="18" charset="0"/>
        </a:defRPr>
      </a:lvl2pPr>
      <a:lvl3pPr algn="l" rtl="0" eaLnBrk="0" fontAlgn="base" hangingPunct="0">
        <a:spcBef>
          <a:spcPct val="0"/>
        </a:spcBef>
        <a:spcAft>
          <a:spcPct val="0"/>
        </a:spcAft>
        <a:defRPr sz="4000">
          <a:solidFill>
            <a:srgbClr val="472F03"/>
          </a:solidFill>
          <a:latin typeface="Times New Roman" pitchFamily="18" charset="0"/>
        </a:defRPr>
      </a:lvl3pPr>
      <a:lvl4pPr algn="l" rtl="0" eaLnBrk="0" fontAlgn="base" hangingPunct="0">
        <a:spcBef>
          <a:spcPct val="0"/>
        </a:spcBef>
        <a:spcAft>
          <a:spcPct val="0"/>
        </a:spcAft>
        <a:defRPr sz="4000">
          <a:solidFill>
            <a:srgbClr val="472F03"/>
          </a:solidFill>
          <a:latin typeface="Times New Roman" pitchFamily="18" charset="0"/>
        </a:defRPr>
      </a:lvl4pPr>
      <a:lvl5pPr algn="l" rtl="0" eaLnBrk="0" fontAlgn="base" hangingPunct="0">
        <a:spcBef>
          <a:spcPct val="0"/>
        </a:spcBef>
        <a:spcAft>
          <a:spcPct val="0"/>
        </a:spcAft>
        <a:defRPr sz="4000">
          <a:solidFill>
            <a:srgbClr val="472F03"/>
          </a:solidFill>
          <a:latin typeface="Times New Roman" pitchFamily="18" charset="0"/>
        </a:defRPr>
      </a:lvl5pPr>
      <a:lvl6pPr marL="457200" algn="l" rtl="0" fontAlgn="base">
        <a:spcBef>
          <a:spcPct val="0"/>
        </a:spcBef>
        <a:spcAft>
          <a:spcPct val="0"/>
        </a:spcAft>
        <a:defRPr sz="4000">
          <a:solidFill>
            <a:srgbClr val="472F03"/>
          </a:solidFill>
          <a:latin typeface="Times New Roman" pitchFamily="18" charset="0"/>
        </a:defRPr>
      </a:lvl6pPr>
      <a:lvl7pPr marL="914400" algn="l" rtl="0" fontAlgn="base">
        <a:spcBef>
          <a:spcPct val="0"/>
        </a:spcBef>
        <a:spcAft>
          <a:spcPct val="0"/>
        </a:spcAft>
        <a:defRPr sz="4000">
          <a:solidFill>
            <a:srgbClr val="472F03"/>
          </a:solidFill>
          <a:latin typeface="Times New Roman" pitchFamily="18" charset="0"/>
        </a:defRPr>
      </a:lvl7pPr>
      <a:lvl8pPr marL="1371600" algn="l" rtl="0" fontAlgn="base">
        <a:spcBef>
          <a:spcPct val="0"/>
        </a:spcBef>
        <a:spcAft>
          <a:spcPct val="0"/>
        </a:spcAft>
        <a:defRPr sz="4000">
          <a:solidFill>
            <a:srgbClr val="472F03"/>
          </a:solidFill>
          <a:latin typeface="Times New Roman" pitchFamily="18" charset="0"/>
        </a:defRPr>
      </a:lvl8pPr>
      <a:lvl9pPr marL="1828800" algn="l" rtl="0" fontAlgn="base">
        <a:spcBef>
          <a:spcPct val="0"/>
        </a:spcBef>
        <a:spcAft>
          <a:spcPct val="0"/>
        </a:spcAft>
        <a:defRPr sz="4000">
          <a:solidFill>
            <a:srgbClr val="472F03"/>
          </a:solidFill>
          <a:latin typeface="Times New Roman" pitchFamily="18" charset="0"/>
        </a:defRPr>
      </a:lvl9pPr>
    </p:titleStyle>
    <p:body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ideo" Target="file:///C:\Users\Hyrum%20and%20Saboo\Documents\mrjeffrey_com_2011\Reading%20Responses\Revised%20Reading%20Responses%202011-2012\Video%20Headline.wmv"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05000" y="1676400"/>
            <a:ext cx="9144000" cy="1736725"/>
          </a:xfrm>
        </p:spPr>
        <p:txBody>
          <a:bodyPr/>
          <a:lstStyle/>
          <a:p>
            <a:pPr eaLnBrk="1" hangingPunct="1">
              <a:defRPr/>
            </a:pPr>
            <a:r>
              <a:rPr lang="en-US" sz="6600" dirty="0" smtClean="0">
                <a:solidFill>
                  <a:srgbClr val="FFFF00"/>
                </a:solidFill>
                <a:latin typeface="Times New Roman" pitchFamily="18" charset="0"/>
              </a:rPr>
              <a:t>Headline</a:t>
            </a:r>
          </a:p>
        </p:txBody>
      </p:sp>
      <p:pic>
        <p:nvPicPr>
          <p:cNvPr id="5123" name="Picture 5" descr="Newspap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860425"/>
            <a:ext cx="383222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5"/>
          <p:cNvSpPr txBox="1">
            <a:spLocks noChangeArrowheads="1"/>
          </p:cNvSpPr>
          <p:nvPr/>
        </p:nvSpPr>
        <p:spPr bwMode="auto">
          <a:xfrm>
            <a:off x="2209800" y="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pPr>
            <a:r>
              <a:rPr lang="en-US" sz="1600" b="1" i="1"/>
              <a:t>Writing Standard 1.3: Organization and Focus</a:t>
            </a:r>
          </a:p>
          <a:p>
            <a:pPr algn="ctr" eaLnBrk="1" hangingPunct="1">
              <a:lnSpc>
                <a:spcPct val="90000"/>
              </a:lnSpc>
              <a:spcBef>
                <a:spcPct val="20000"/>
              </a:spcBef>
            </a:pPr>
            <a:endParaRPr lang="en-US" sz="1600" b="1">
              <a:solidFill>
                <a:srgbClr val="FFFF00"/>
              </a:solidFill>
              <a:latin typeface="Times New Roman" pitchFamily="18" charset="0"/>
            </a:endParaRPr>
          </a:p>
        </p:txBody>
      </p:sp>
      <p:sp>
        <p:nvSpPr>
          <p:cNvPr id="5125" name="Rectangle 5"/>
          <p:cNvSpPr txBox="1">
            <a:spLocks noChangeArrowheads="1"/>
          </p:cNvSpPr>
          <p:nvPr/>
        </p:nvSpPr>
        <p:spPr bwMode="auto">
          <a:xfrm>
            <a:off x="76200" y="6553200"/>
            <a:ext cx="990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buSzPct val="250000"/>
            </a:pPr>
            <a:r>
              <a:rPr lang="en-US" sz="1400" b="1" i="1">
                <a:latin typeface="Times New Roman" pitchFamily="18" charset="0"/>
              </a:rPr>
              <a:t>Please print this slide show, follow the directions, and staple it to your reading response.</a:t>
            </a:r>
          </a:p>
        </p:txBody>
      </p:sp>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28600"/>
            <a:ext cx="9144000" cy="1143000"/>
          </a:xfrm>
        </p:spPr>
        <p:txBody>
          <a:bodyPr/>
          <a:lstStyle/>
          <a:p>
            <a:pPr eaLnBrk="1" hangingPunct="1">
              <a:defRPr/>
            </a:pPr>
            <a:r>
              <a:rPr lang="en-US" sz="5400" dirty="0" smtClean="0">
                <a:solidFill>
                  <a:srgbClr val="FFFF00"/>
                </a:solidFill>
                <a:latin typeface="Times New Roman" pitchFamily="18" charset="0"/>
              </a:rPr>
              <a:t>Formatting Your Article</a:t>
            </a:r>
          </a:p>
        </p:txBody>
      </p:sp>
      <p:sp>
        <p:nvSpPr>
          <p:cNvPr id="5123" name="Rectangle 3"/>
          <p:cNvSpPr>
            <a:spLocks noGrp="1" noChangeArrowheads="1"/>
          </p:cNvSpPr>
          <p:nvPr>
            <p:ph type="body" idx="1"/>
          </p:nvPr>
        </p:nvSpPr>
        <p:spPr>
          <a:xfrm>
            <a:off x="0" y="685800"/>
            <a:ext cx="9144000" cy="4525963"/>
          </a:xfrm>
        </p:spPr>
        <p:txBody>
          <a:bodyPr/>
          <a:lstStyle/>
          <a:p>
            <a:pPr marL="609600" indent="-609600" eaLnBrk="1" hangingPunct="1">
              <a:buFont typeface="Wingdings" pitchFamily="2" charset="2"/>
              <a:buBlip>
                <a:blip r:embed="rId3"/>
              </a:buBlip>
              <a:defRPr/>
            </a:pPr>
            <a:r>
              <a:rPr lang="en-US" sz="2800" b="1" i="1" dirty="0" smtClean="0">
                <a:latin typeface="Times New Roman" pitchFamily="18" charset="0"/>
              </a:rPr>
              <a:t>Tape or staple two pieces of paper together or create a Microsoft Word document formatted in landscape (the wide way)</a:t>
            </a:r>
          </a:p>
          <a:p>
            <a:pPr marL="609600" indent="-609600" eaLnBrk="1" hangingPunct="1">
              <a:buFont typeface="Wingdings" pitchFamily="2" charset="2"/>
              <a:buBlip>
                <a:blip r:embed="rId3"/>
              </a:buBlip>
              <a:defRPr/>
            </a:pPr>
            <a:r>
              <a:rPr lang="en-US" sz="2800" b="1" dirty="0" smtClean="0">
                <a:solidFill>
                  <a:srgbClr val="00FF99"/>
                </a:solidFill>
                <a:latin typeface="Times New Roman" pitchFamily="18" charset="0"/>
              </a:rPr>
              <a:t>Create four equal columns</a:t>
            </a:r>
          </a:p>
          <a:p>
            <a:pPr marL="609600" indent="-609600" eaLnBrk="1" hangingPunct="1">
              <a:buFont typeface="Wingdings" pitchFamily="2" charset="2"/>
              <a:buBlip>
                <a:blip r:embed="rId3"/>
              </a:buBlip>
              <a:defRPr/>
            </a:pPr>
            <a:r>
              <a:rPr lang="en-US" sz="2800" b="1" i="1" dirty="0" smtClean="0">
                <a:latin typeface="Times New Roman" pitchFamily="18" charset="0"/>
              </a:rPr>
              <a:t>Leave enough space across the page for an eye-grabbing headline</a:t>
            </a:r>
          </a:p>
          <a:p>
            <a:pPr marL="609600" indent="-609600" eaLnBrk="1" hangingPunct="1">
              <a:buFont typeface="Wingdings" pitchFamily="2" charset="2"/>
              <a:buBlip>
                <a:blip r:embed="rId3"/>
              </a:buBlip>
              <a:defRPr/>
            </a:pPr>
            <a:r>
              <a:rPr lang="en-US" sz="2800" b="1" dirty="0" smtClean="0">
                <a:solidFill>
                  <a:srgbClr val="00FF99"/>
                </a:solidFill>
                <a:latin typeface="Times New Roman" pitchFamily="18" charset="0"/>
              </a:rPr>
              <a:t>On the left, draw a picture-box one column wide and nine lines deep</a:t>
            </a:r>
          </a:p>
          <a:p>
            <a:pPr marL="609600" indent="-609600" eaLnBrk="1" hangingPunct="1">
              <a:buFont typeface="Wingdings" pitchFamily="2" charset="2"/>
              <a:buBlip>
                <a:blip r:embed="rId3"/>
              </a:buBlip>
              <a:defRPr/>
            </a:pPr>
            <a:r>
              <a:rPr lang="en-US" sz="2800" b="1" dirty="0" smtClean="0">
                <a:latin typeface="Times New Roman" pitchFamily="18" charset="0"/>
              </a:rPr>
              <a:t>Below the picture-box, write your first                                                                       and last name.  Below that, write                                                                     “Staff Reporter”</a:t>
            </a:r>
          </a:p>
          <a:p>
            <a:pPr marL="609600" indent="-609600" eaLnBrk="1" hangingPunct="1">
              <a:buFont typeface="Wingdings" pitchFamily="2" charset="2"/>
              <a:buBlip>
                <a:blip r:embed="rId3"/>
              </a:buBlip>
              <a:defRPr/>
            </a:pPr>
            <a:r>
              <a:rPr lang="en-US" sz="2800" b="1" i="1" dirty="0" smtClean="0">
                <a:solidFill>
                  <a:srgbClr val="00FF99"/>
                </a:solidFill>
                <a:latin typeface="Times New Roman" pitchFamily="18" charset="0"/>
              </a:rPr>
              <a:t>Begin your article in the first column                                                 below the picture</a:t>
            </a:r>
          </a:p>
        </p:txBody>
      </p:sp>
      <p:pic>
        <p:nvPicPr>
          <p:cNvPr id="614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343400"/>
            <a:ext cx="266700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28600"/>
            <a:ext cx="9144000" cy="1143000"/>
          </a:xfrm>
        </p:spPr>
        <p:txBody>
          <a:bodyPr/>
          <a:lstStyle/>
          <a:p>
            <a:pPr eaLnBrk="1" hangingPunct="1">
              <a:defRPr/>
            </a:pPr>
            <a:r>
              <a:rPr lang="en-US" sz="3900" b="1" dirty="0" smtClean="0">
                <a:solidFill>
                  <a:schemeClr val="tx1"/>
                </a:solidFill>
                <a:latin typeface="Times New Roman" pitchFamily="18" charset="0"/>
              </a:rPr>
              <a:t>Formula for a Well-Written News Article</a:t>
            </a:r>
          </a:p>
        </p:txBody>
      </p:sp>
      <p:sp>
        <p:nvSpPr>
          <p:cNvPr id="3075" name="Rectangle 3"/>
          <p:cNvSpPr>
            <a:spLocks noGrp="1" noChangeArrowheads="1"/>
          </p:cNvSpPr>
          <p:nvPr>
            <p:ph type="body" idx="1"/>
          </p:nvPr>
        </p:nvSpPr>
        <p:spPr>
          <a:xfrm>
            <a:off x="-76200" y="762000"/>
            <a:ext cx="9144000" cy="4525963"/>
          </a:xfrm>
        </p:spPr>
        <p:txBody>
          <a:bodyPr/>
          <a:lstStyle/>
          <a:p>
            <a:pPr eaLnBrk="1" hangingPunct="1">
              <a:lnSpc>
                <a:spcPct val="80000"/>
              </a:lnSpc>
              <a:defRPr/>
            </a:pPr>
            <a:r>
              <a:rPr lang="en-US" sz="2600" b="1" i="1" dirty="0" smtClean="0">
                <a:solidFill>
                  <a:srgbClr val="FFFF00"/>
                </a:solidFill>
                <a:latin typeface="Times New Roman" pitchFamily="18" charset="0"/>
              </a:rPr>
              <a:t>First Paragraph</a:t>
            </a:r>
            <a:r>
              <a:rPr lang="en-US" sz="2600" dirty="0" smtClean="0">
                <a:latin typeface="Times New Roman" pitchFamily="18" charset="0"/>
              </a:rPr>
              <a:t> </a:t>
            </a:r>
            <a:br>
              <a:rPr lang="en-US" sz="2600" dirty="0" smtClean="0">
                <a:latin typeface="Times New Roman" pitchFamily="18" charset="0"/>
              </a:rPr>
            </a:br>
            <a:r>
              <a:rPr lang="en-US" sz="2600" dirty="0" smtClean="0">
                <a:latin typeface="Times New Roman" pitchFamily="18" charset="0"/>
              </a:rPr>
              <a:t>In your first one or two sentences tell who, what, when, where, and why. Try to hook the reader by beginning with a clever or surprising statement. Go for variety: try beginning your article with a question or a provocative statement.  </a:t>
            </a:r>
            <a:r>
              <a:rPr lang="en-US" sz="2600" i="1" dirty="0" smtClean="0">
                <a:solidFill>
                  <a:srgbClr val="FFFF00"/>
                </a:solidFill>
                <a:latin typeface="Times New Roman" pitchFamily="18" charset="0"/>
              </a:rPr>
              <a:t>(75+ words)  </a:t>
            </a:r>
            <a:r>
              <a:rPr lang="en-US" sz="2600" i="1" dirty="0" smtClean="0">
                <a:latin typeface="Times New Roman" pitchFamily="18" charset="0"/>
              </a:rPr>
              <a:t>  </a:t>
            </a:r>
          </a:p>
          <a:p>
            <a:pPr eaLnBrk="1" hangingPunct="1">
              <a:lnSpc>
                <a:spcPct val="80000"/>
              </a:lnSpc>
              <a:defRPr/>
            </a:pPr>
            <a:r>
              <a:rPr lang="en-US" sz="2600" b="1" i="1" dirty="0" smtClean="0">
                <a:solidFill>
                  <a:srgbClr val="FFFF00"/>
                </a:solidFill>
                <a:latin typeface="Times New Roman" pitchFamily="18" charset="0"/>
              </a:rPr>
              <a:t>Second/Third/Fourth Paragraphs</a:t>
            </a:r>
            <a:r>
              <a:rPr lang="en-US" sz="2600" dirty="0" smtClean="0">
                <a:latin typeface="Times New Roman" pitchFamily="18" charset="0"/>
              </a:rPr>
              <a:t> </a:t>
            </a:r>
            <a:br>
              <a:rPr lang="en-US" sz="2600" dirty="0" smtClean="0">
                <a:latin typeface="Times New Roman" pitchFamily="18" charset="0"/>
              </a:rPr>
            </a:br>
            <a:r>
              <a:rPr lang="en-US" sz="2600" dirty="0" smtClean="0">
                <a:latin typeface="Times New Roman" pitchFamily="18" charset="0"/>
              </a:rPr>
              <a:t>Give the reader the details. Include one or two quotes from people involved with the event. Write in the third person (he, she, it, they.) Be objective (never state your opinion). Use quotes to express others' opinions about what happened.</a:t>
            </a:r>
            <a:r>
              <a:rPr lang="en-US" sz="2600" i="1" dirty="0">
                <a:solidFill>
                  <a:srgbClr val="FFFF00"/>
                </a:solidFill>
                <a:latin typeface="Times New Roman" pitchFamily="18" charset="0"/>
              </a:rPr>
              <a:t> (75+ words) </a:t>
            </a:r>
            <a:endParaRPr lang="en-US" sz="2600" i="1" dirty="0" smtClean="0">
              <a:solidFill>
                <a:srgbClr val="FFFF00"/>
              </a:solidFill>
              <a:latin typeface="Times New Roman" pitchFamily="18" charset="0"/>
            </a:endParaRPr>
          </a:p>
          <a:p>
            <a:pPr eaLnBrk="1" hangingPunct="1">
              <a:defRPr/>
            </a:pPr>
            <a:r>
              <a:rPr lang="en-US" sz="2600" b="1" i="1" dirty="0">
                <a:solidFill>
                  <a:srgbClr val="FFFF00"/>
                </a:solidFill>
                <a:latin typeface="Times New Roman" pitchFamily="18" charset="0"/>
              </a:rPr>
              <a:t>Last Paragraph:</a:t>
            </a:r>
          </a:p>
          <a:p>
            <a:pPr eaLnBrk="1" hangingPunct="1">
              <a:buFont typeface="Wingdings" pitchFamily="2" charset="2"/>
              <a:buNone/>
              <a:defRPr/>
            </a:pPr>
            <a:r>
              <a:rPr lang="en-US" sz="2600" dirty="0">
                <a:latin typeface="Times New Roman" pitchFamily="18" charset="0"/>
              </a:rPr>
              <a:t>	Wrap it up somehow (don't leave the reader hanging. </a:t>
            </a:r>
            <a:r>
              <a:rPr lang="en-US" sz="2600" dirty="0" smtClean="0">
                <a:latin typeface="Times New Roman" pitchFamily="18" charset="0"/>
              </a:rPr>
              <a:t>                                                  Please </a:t>
            </a:r>
            <a:r>
              <a:rPr lang="en-US" sz="2600" dirty="0">
                <a:latin typeface="Times New Roman" pitchFamily="18" charset="0"/>
              </a:rPr>
              <a:t>don't say, "In conclusion…" or "To finish..." </a:t>
            </a:r>
            <a:r>
              <a:rPr lang="en-US" sz="2600" dirty="0" smtClean="0">
                <a:latin typeface="Times New Roman" pitchFamily="18" charset="0"/>
              </a:rPr>
              <a:t>                                                 (</a:t>
            </a:r>
            <a:r>
              <a:rPr lang="en-US" sz="2600" dirty="0">
                <a:latin typeface="Times New Roman" pitchFamily="18" charset="0"/>
              </a:rPr>
              <a:t>yawn!) Try ending with a quote from someone </a:t>
            </a:r>
            <a:r>
              <a:rPr lang="en-US" sz="2600" dirty="0" smtClean="0">
                <a:latin typeface="Times New Roman" pitchFamily="18" charset="0"/>
              </a:rPr>
              <a:t>                                                               involved </a:t>
            </a:r>
            <a:r>
              <a:rPr lang="en-US" sz="2600" dirty="0">
                <a:latin typeface="Times New Roman" pitchFamily="18" charset="0"/>
              </a:rPr>
              <a:t>in the case or with your own catchy phrase.</a:t>
            </a:r>
            <a:r>
              <a:rPr lang="en-US" sz="2600" i="1" dirty="0">
                <a:solidFill>
                  <a:srgbClr val="FFFF00"/>
                </a:solidFill>
                <a:latin typeface="Times New Roman" pitchFamily="18" charset="0"/>
              </a:rPr>
              <a:t> </a:t>
            </a:r>
            <a:r>
              <a:rPr lang="en-US" sz="2600" i="1" dirty="0" smtClean="0">
                <a:solidFill>
                  <a:srgbClr val="FFFF00"/>
                </a:solidFill>
                <a:latin typeface="Times New Roman" pitchFamily="18" charset="0"/>
              </a:rPr>
              <a:t>                                                                    (</a:t>
            </a:r>
            <a:r>
              <a:rPr lang="en-US" sz="2600" i="1" dirty="0">
                <a:solidFill>
                  <a:srgbClr val="FFFF00"/>
                </a:solidFill>
                <a:latin typeface="Times New Roman" pitchFamily="18" charset="0"/>
              </a:rPr>
              <a:t>75+ words)</a:t>
            </a:r>
            <a:r>
              <a:rPr lang="en-US" sz="2600" dirty="0">
                <a:latin typeface="Times New Roman" pitchFamily="18" charset="0"/>
              </a:rPr>
              <a:t> </a:t>
            </a:r>
            <a:endParaRPr lang="en-US" sz="2600" b="1" dirty="0">
              <a:latin typeface="Times New Roman" pitchFamily="18" charset="0"/>
            </a:endParaRPr>
          </a:p>
          <a:p>
            <a:pPr eaLnBrk="1" hangingPunct="1">
              <a:lnSpc>
                <a:spcPct val="80000"/>
              </a:lnSpc>
              <a:defRPr/>
            </a:pPr>
            <a:endParaRPr lang="en-US" sz="2400" i="1" dirty="0" smtClean="0">
              <a:latin typeface="Times New Roman" pitchFamily="18" charset="0"/>
            </a:endParaRPr>
          </a:p>
        </p:txBody>
      </p:sp>
      <p:pic>
        <p:nvPicPr>
          <p:cNvPr id="71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4114800"/>
            <a:ext cx="2019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0"/>
            <a:ext cx="9144000" cy="1066800"/>
          </a:xfrm>
        </p:spPr>
        <p:txBody>
          <a:bodyPr/>
          <a:lstStyle/>
          <a:p>
            <a:pPr eaLnBrk="1" hangingPunct="1">
              <a:defRPr/>
            </a:pPr>
            <a:r>
              <a:rPr lang="en-US" sz="4000" b="1" i="1" dirty="0" smtClean="0">
                <a:solidFill>
                  <a:srgbClr val="FFFF00"/>
                </a:solidFill>
                <a:latin typeface="Times New Roman" pitchFamily="18" charset="0"/>
              </a:rPr>
              <a:t>Mr. J. Video Quick Tip</a:t>
            </a:r>
          </a:p>
          <a:p>
            <a:pPr marL="0" indent="0" eaLnBrk="1" hangingPunct="1">
              <a:buFont typeface="Wingdings" pitchFamily="2" charset="2"/>
              <a:buNone/>
              <a:defRPr/>
            </a:pPr>
            <a:endParaRPr lang="en-US" dirty="0" smtClean="0">
              <a:latin typeface="Times New Roman" pitchFamily="18" charset="0"/>
            </a:endParaRPr>
          </a:p>
        </p:txBody>
      </p:sp>
      <p:pic>
        <p:nvPicPr>
          <p:cNvPr id="8195" name="Picture 6" descr="http://www.juztimage.com/wp-content/uploads/2011/06/Images-of-tv-s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81000"/>
            <a:ext cx="5638800" cy="62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1524000"/>
            <a:ext cx="3200400" cy="4413250"/>
          </a:xfrm>
          <a:prstGeom prst="rect">
            <a:avLst/>
          </a:prstGeom>
          <a:noFill/>
        </p:spPr>
        <p:txBody>
          <a:bodyPr>
            <a:spAutoFit/>
          </a:bodyPr>
          <a:lstStyle/>
          <a:p>
            <a:pPr marL="457200" indent="-457200" eaLnBrk="1" hangingPunct="1">
              <a:spcBef>
                <a:spcPct val="20000"/>
              </a:spcBef>
              <a:buClr>
                <a:srgbClr val="FFFF00"/>
              </a:buClr>
              <a:buSzPct val="159000"/>
              <a:buFont typeface="Wingdings" pitchFamily="2" charset="2"/>
              <a:buChar char="§"/>
              <a:defRPr/>
            </a:pPr>
            <a:r>
              <a:rPr lang="en-US" sz="2700" b="1" i="1" kern="0" dirty="0">
                <a:solidFill>
                  <a:srgbClr val="FFFF00"/>
                </a:solidFill>
                <a:effectLst>
                  <a:outerShdw blurRad="38100" dist="38100" dir="2700000" algn="tl">
                    <a:srgbClr val="000000"/>
                  </a:outerShdw>
                </a:effectLst>
                <a:latin typeface="Times New Roman" pitchFamily="18" charset="0"/>
              </a:rPr>
              <a:t>Writing Tips:</a:t>
            </a:r>
          </a:p>
          <a:p>
            <a:pPr marL="914400" lvl="1" indent="-457200" eaLnBrk="1" hangingPunct="1">
              <a:spcBef>
                <a:spcPct val="20000"/>
              </a:spcBef>
              <a:buClr>
                <a:srgbClr val="9999FF"/>
              </a:buClr>
              <a:buFont typeface="Wingdings" pitchFamily="2" charset="2"/>
              <a:buChar char="ü"/>
              <a:defRPr/>
            </a:pPr>
            <a:r>
              <a:rPr lang="en-US" sz="2700" kern="0" dirty="0">
                <a:solidFill>
                  <a:srgbClr val="FFFFFF"/>
                </a:solidFill>
                <a:effectLst>
                  <a:outerShdw blurRad="38100" dist="38100" dir="2700000" algn="tl">
                    <a:srgbClr val="000000"/>
                  </a:outerShdw>
                </a:effectLst>
                <a:latin typeface="Times New Roman" pitchFamily="18" charset="0"/>
              </a:rPr>
              <a:t>Use active words (verbs that show                                          what's really happening.) </a:t>
            </a:r>
          </a:p>
          <a:p>
            <a:pPr marL="914400" lvl="1" indent="-457200" eaLnBrk="1" hangingPunct="1">
              <a:spcBef>
                <a:spcPct val="20000"/>
              </a:spcBef>
              <a:buClr>
                <a:srgbClr val="9999FF"/>
              </a:buClr>
              <a:buFont typeface="Wingdings" pitchFamily="2" charset="2"/>
              <a:buChar char="ü"/>
              <a:defRPr/>
            </a:pPr>
            <a:r>
              <a:rPr lang="en-US" sz="2700" kern="0" dirty="0">
                <a:solidFill>
                  <a:srgbClr val="FFFFFF"/>
                </a:solidFill>
                <a:effectLst>
                  <a:outerShdw blurRad="38100" dist="38100" dir="2700000" algn="tl">
                    <a:srgbClr val="000000"/>
                  </a:outerShdw>
                </a:effectLst>
                <a:latin typeface="Times New Roman" pitchFamily="18" charset="0"/>
              </a:rPr>
              <a:t>Write about the really                                                                interesting    info first! </a:t>
            </a:r>
          </a:p>
        </p:txBody>
      </p:sp>
      <p:pic>
        <p:nvPicPr>
          <p:cNvPr id="2" name="Video Headline.wmv">
            <a:hlinkClick r:id="" action="ppaction://media"/>
          </p:cNvPr>
          <p:cNvPicPr>
            <a:picLocks noRot="1" noChangeAspect="1"/>
          </p:cNvPicPr>
          <p:nvPr>
            <a:videoFile r:link="rId1"/>
          </p:nvPr>
        </p:nvPicPr>
        <p:blipFill>
          <a:blip r:embed="rId5"/>
          <a:stretch>
            <a:fillRect/>
          </a:stretch>
        </p:blipFill>
        <p:spPr>
          <a:xfrm>
            <a:off x="3505200" y="1828800"/>
            <a:ext cx="4368800" cy="3657600"/>
          </a:xfrm>
          <a:prstGeom prst="roundRect">
            <a:avLst/>
          </a:prstGeom>
        </p:spPr>
      </p:pic>
    </p:spTree>
  </p:cSld>
  <p:clrMapOvr>
    <a:masterClrMapping/>
  </p:clrMapOvr>
  <p:transition spd="slow">
    <p:wheel spokes="8"/>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745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304800"/>
            <a:ext cx="9144000" cy="1143000"/>
          </a:xfrm>
        </p:spPr>
        <p:txBody>
          <a:bodyPr/>
          <a:lstStyle/>
          <a:p>
            <a:pPr eaLnBrk="1" hangingPunct="1">
              <a:defRPr/>
            </a:pPr>
            <a:r>
              <a:rPr lang="en-US" sz="4000" b="1" dirty="0" smtClean="0">
                <a:solidFill>
                  <a:schemeClr val="tx1"/>
                </a:solidFill>
                <a:latin typeface="Times New Roman" pitchFamily="18" charset="0"/>
              </a:rPr>
              <a:t>Guidelines for Writing</a:t>
            </a:r>
          </a:p>
        </p:txBody>
      </p:sp>
      <p:sp>
        <p:nvSpPr>
          <p:cNvPr id="13315" name="Rectangle 3"/>
          <p:cNvSpPr>
            <a:spLocks noGrp="1" noChangeArrowheads="1"/>
          </p:cNvSpPr>
          <p:nvPr>
            <p:ph type="body" sz="half" idx="1"/>
          </p:nvPr>
        </p:nvSpPr>
        <p:spPr>
          <a:xfrm>
            <a:off x="-76200" y="685800"/>
            <a:ext cx="9144000" cy="4533900"/>
          </a:xfrm>
        </p:spPr>
        <p:txBody>
          <a:bodyPr/>
          <a:lstStyle/>
          <a:p>
            <a:pPr eaLnBrk="1" hangingPunct="1">
              <a:lnSpc>
                <a:spcPct val="80000"/>
              </a:lnSpc>
              <a:defRPr/>
            </a:pPr>
            <a:r>
              <a:rPr lang="en-US" sz="2700" b="1" i="1" dirty="0" smtClean="0">
                <a:solidFill>
                  <a:srgbClr val="FFFF00"/>
                </a:solidFill>
                <a:latin typeface="Times New Roman" pitchFamily="18" charset="0"/>
              </a:rPr>
              <a:t>Has a catchy title that encourages people to read the article</a:t>
            </a:r>
          </a:p>
          <a:p>
            <a:pPr eaLnBrk="1" hangingPunct="1">
              <a:lnSpc>
                <a:spcPct val="80000"/>
              </a:lnSpc>
              <a:defRPr/>
            </a:pPr>
            <a:r>
              <a:rPr lang="en-US" sz="2700" b="1" dirty="0" smtClean="0">
                <a:latin typeface="Times New Roman" pitchFamily="18" charset="0"/>
              </a:rPr>
              <a:t>Article is based on the most important event in the story or chapter</a:t>
            </a:r>
          </a:p>
          <a:p>
            <a:pPr eaLnBrk="1" hangingPunct="1">
              <a:lnSpc>
                <a:spcPct val="80000"/>
              </a:lnSpc>
              <a:defRPr/>
            </a:pPr>
            <a:r>
              <a:rPr lang="en-US" sz="2700" b="1" i="1" dirty="0" smtClean="0">
                <a:solidFill>
                  <a:srgbClr val="FFFF00"/>
                </a:solidFill>
                <a:latin typeface="Times New Roman" pitchFamily="18" charset="0"/>
              </a:rPr>
              <a:t>Contains the most important information in the first paragraph</a:t>
            </a:r>
          </a:p>
          <a:p>
            <a:pPr eaLnBrk="1" hangingPunct="1">
              <a:lnSpc>
                <a:spcPct val="80000"/>
              </a:lnSpc>
              <a:defRPr/>
            </a:pPr>
            <a:r>
              <a:rPr lang="en-US" sz="2700" b="1" dirty="0" smtClean="0">
                <a:latin typeface="Times New Roman" pitchFamily="18" charset="0"/>
              </a:rPr>
              <a:t>Covers in depth who, what, when, where, why, and how</a:t>
            </a:r>
            <a:r>
              <a:rPr lang="en-US" sz="2700" b="1" dirty="0" smtClean="0">
                <a:solidFill>
                  <a:srgbClr val="FFFF00"/>
                </a:solidFill>
                <a:latin typeface="Times New Roman" pitchFamily="18" charset="0"/>
              </a:rPr>
              <a:t> </a:t>
            </a:r>
          </a:p>
          <a:p>
            <a:pPr eaLnBrk="1" hangingPunct="1">
              <a:lnSpc>
                <a:spcPct val="80000"/>
              </a:lnSpc>
              <a:defRPr/>
            </a:pPr>
            <a:r>
              <a:rPr lang="en-US" sz="2700" b="1" i="1" dirty="0" smtClean="0">
                <a:solidFill>
                  <a:srgbClr val="FFFF00"/>
                </a:solidFill>
                <a:latin typeface="Times New Roman" pitchFamily="18" charset="0"/>
              </a:rPr>
              <a:t>Used your best English and remained objective (un-opinionated)</a:t>
            </a:r>
          </a:p>
          <a:p>
            <a:pPr eaLnBrk="1" hangingPunct="1">
              <a:lnSpc>
                <a:spcPct val="80000"/>
              </a:lnSpc>
              <a:defRPr/>
            </a:pPr>
            <a:r>
              <a:rPr lang="en-US" sz="2700" b="1" dirty="0" smtClean="0">
                <a:latin typeface="Times New Roman" pitchFamily="18" charset="0"/>
              </a:rPr>
              <a:t>Contains at least two direct citations of                                                                  at least two sentences each                                                              (parenthetically cited)</a:t>
            </a:r>
          </a:p>
          <a:p>
            <a:pPr eaLnBrk="1" hangingPunct="1">
              <a:lnSpc>
                <a:spcPct val="80000"/>
              </a:lnSpc>
              <a:defRPr/>
            </a:pPr>
            <a:r>
              <a:rPr lang="en-US" sz="2700" b="1" i="1" dirty="0" smtClean="0">
                <a:solidFill>
                  <a:srgbClr val="FFFF00"/>
                </a:solidFill>
                <a:latin typeface="Times New Roman" pitchFamily="18" charset="0"/>
              </a:rPr>
              <a:t>Relatively free of grammatical, mechanical,                                                                       and spelling errors</a:t>
            </a:r>
          </a:p>
          <a:p>
            <a:pPr eaLnBrk="1" hangingPunct="1">
              <a:lnSpc>
                <a:spcPct val="80000"/>
              </a:lnSpc>
              <a:defRPr/>
            </a:pPr>
            <a:r>
              <a:rPr lang="en-US" sz="2700" b="1" dirty="0" smtClean="0">
                <a:latin typeface="Times New Roman" pitchFamily="18" charset="0"/>
              </a:rPr>
              <a:t>Each paragraph is at least 75 words</a:t>
            </a:r>
          </a:p>
          <a:p>
            <a:pPr eaLnBrk="1" hangingPunct="1">
              <a:lnSpc>
                <a:spcPct val="80000"/>
              </a:lnSpc>
              <a:defRPr/>
            </a:pPr>
            <a:r>
              <a:rPr lang="en-US" sz="2700" b="1" i="1" dirty="0" smtClean="0">
                <a:solidFill>
                  <a:srgbClr val="FFFF00"/>
                </a:solidFill>
                <a:latin typeface="Times New Roman" pitchFamily="18" charset="0"/>
              </a:rPr>
              <a:t>Printed or word processed</a:t>
            </a:r>
          </a:p>
          <a:p>
            <a:pPr eaLnBrk="1" hangingPunct="1">
              <a:lnSpc>
                <a:spcPct val="80000"/>
              </a:lnSpc>
              <a:defRPr/>
            </a:pPr>
            <a:r>
              <a:rPr lang="en-US" sz="2800" b="1" i="1" dirty="0" smtClean="0">
                <a:latin typeface="Times New Roman" pitchFamily="18" charset="0"/>
              </a:rPr>
              <a:t>   </a:t>
            </a:r>
          </a:p>
        </p:txBody>
      </p:sp>
      <p:pic>
        <p:nvPicPr>
          <p:cNvPr id="92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886200"/>
            <a:ext cx="24526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4"/>
          <p:cNvSpPr txBox="1">
            <a:spLocks noChangeArrowheads="1"/>
          </p:cNvSpPr>
          <p:nvPr/>
        </p:nvSpPr>
        <p:spPr bwMode="auto">
          <a:xfrm>
            <a:off x="228600" y="228600"/>
            <a:ext cx="891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p>
        </p:txBody>
      </p:sp>
      <p:sp>
        <p:nvSpPr>
          <p:cNvPr id="10243" name="Text Box 18"/>
          <p:cNvSpPr txBox="1">
            <a:spLocks noChangeArrowheads="1"/>
          </p:cNvSpPr>
          <p:nvPr/>
        </p:nvSpPr>
        <p:spPr bwMode="auto">
          <a:xfrm>
            <a:off x="0" y="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p>
        </p:txBody>
      </p:sp>
      <p:sp>
        <p:nvSpPr>
          <p:cNvPr id="10244" name="Text Box 20"/>
          <p:cNvSpPr txBox="1">
            <a:spLocks noChangeArrowheads="1"/>
          </p:cNvSpPr>
          <p:nvPr/>
        </p:nvSpPr>
        <p:spPr bwMode="auto">
          <a:xfrm>
            <a:off x="0" y="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p>
        </p:txBody>
      </p:sp>
      <p:sp>
        <p:nvSpPr>
          <p:cNvPr id="10245" name="Text Box 22"/>
          <p:cNvSpPr txBox="1">
            <a:spLocks noChangeArrowheads="1"/>
          </p:cNvSpPr>
          <p:nvPr/>
        </p:nvSpPr>
        <p:spPr bwMode="auto">
          <a:xfrm>
            <a:off x="0" y="3581400"/>
            <a:ext cx="2362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b="1">
                <a:latin typeface="Times New Roman" pitchFamily="18" charset="0"/>
              </a:rPr>
              <a:t>Allie Visk	</a:t>
            </a:r>
          </a:p>
          <a:p>
            <a:r>
              <a:rPr lang="en-US" sz="1200" b="1">
                <a:latin typeface="Times New Roman" pitchFamily="18" charset="0"/>
              </a:rPr>
              <a:t>Staff Writer </a:t>
            </a:r>
          </a:p>
          <a:p>
            <a:endParaRPr lang="en-US" sz="400">
              <a:latin typeface="Times New Roman" pitchFamily="18" charset="0"/>
            </a:endParaRPr>
          </a:p>
          <a:p>
            <a:r>
              <a:rPr lang="en-US" sz="1200">
                <a:latin typeface="Times New Roman" pitchFamily="18" charset="0"/>
              </a:rPr>
              <a:t>     Man and woman, both found dead in Soledad, California. But, you ask, who? Why? How? The very well known wife of Curley, and a man by the name of Lennie Small, just trying to make some money both died not much more than five hours ago. The question that is still being asked though is “Why?” Was there a purpose to each of their mysterious deaths? Maybe it was an accident, or quite possibly it could have been planned out for reasons only a courtroom trial will reveal.</a:t>
            </a:r>
          </a:p>
          <a:p>
            <a:r>
              <a:rPr lang="en-US" sz="1200">
                <a:latin typeface="Times New Roman" pitchFamily="18" charset="0"/>
              </a:rPr>
              <a:t>	</a:t>
            </a:r>
          </a:p>
        </p:txBody>
      </p:sp>
      <p:pic>
        <p:nvPicPr>
          <p:cNvPr id="10246" name="Picture 30" descr="mice26"/>
          <p:cNvPicPr>
            <a:picLocks noChangeAspect="1" noChangeArrowheads="1"/>
          </p:cNvPicPr>
          <p:nvPr/>
        </p:nvPicPr>
        <p:blipFill>
          <a:blip r:embed="rId3">
            <a:lum bright="12000"/>
            <a:grayscl/>
            <a:extLst>
              <a:ext uri="{28A0092B-C50C-407E-A947-70E740481C1C}">
                <a14:useLocalDpi xmlns:a14="http://schemas.microsoft.com/office/drawing/2010/main" val="0"/>
              </a:ext>
            </a:extLst>
          </a:blip>
          <a:srcRect l="46001" t="2631" r="14000" b="7947"/>
          <a:stretch>
            <a:fillRect/>
          </a:stretch>
        </p:blipFill>
        <p:spPr bwMode="auto">
          <a:xfrm>
            <a:off x="76200" y="990600"/>
            <a:ext cx="1981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31"/>
          <p:cNvSpPr txBox="1">
            <a:spLocks noChangeArrowheads="1"/>
          </p:cNvSpPr>
          <p:nvPr/>
        </p:nvSpPr>
        <p:spPr bwMode="auto">
          <a:xfrm>
            <a:off x="0" y="20574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p>
        </p:txBody>
      </p:sp>
      <p:sp>
        <p:nvSpPr>
          <p:cNvPr id="10248" name="Text Box 32"/>
          <p:cNvSpPr txBox="1">
            <a:spLocks noChangeArrowheads="1"/>
          </p:cNvSpPr>
          <p:nvPr/>
        </p:nvSpPr>
        <p:spPr bwMode="auto">
          <a:xfrm>
            <a:off x="2362200" y="914400"/>
            <a:ext cx="22098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latin typeface="Times New Roman" pitchFamily="18" charset="0"/>
              </a:rPr>
              <a:t>     After interviewing most of the ranchers, some pretty</a:t>
            </a:r>
          </a:p>
          <a:p>
            <a:r>
              <a:rPr lang="en-US" sz="1200">
                <a:latin typeface="Times New Roman" pitchFamily="18" charset="0"/>
              </a:rPr>
              <a:t> interesting facts emerged from the Soledad ranch. It seems as if Mr. Small was inside of the barn with the puppy he enjoyed playing with, while the others were playing horseshoes. Mr. Small’s best friend George Milton described him as being a nice, friendly guy. He stated that Lennie wasn’t “all there in his head and sometimes got himself in trouble” (Steinbeck 93). Well, it appears that Mr. Milton and his co-worker Candy came across the woman’s dead body inside the same barn Mr. Small was seen earlier. Candy stated what was going through his mind when he walked in the barn, and all he could spit out was “Oh, Jesus Christ!” (93). His knowledge surrounding the woman’s death seemed  unclear. Ranchers were still shaken by the women’s death.</a:t>
            </a:r>
          </a:p>
          <a:p>
            <a:r>
              <a:rPr lang="en-US" sz="1200">
                <a:latin typeface="Times New Roman" pitchFamily="18" charset="0"/>
              </a:rPr>
              <a:t>	While there are no witnesses, investigators believe Mr. Small my had killed Curley’s wife. It looks like she may have died instantly because</a:t>
            </a:r>
          </a:p>
        </p:txBody>
      </p:sp>
      <p:sp>
        <p:nvSpPr>
          <p:cNvPr id="10249" name="Text Box 33"/>
          <p:cNvSpPr txBox="1">
            <a:spLocks noChangeArrowheads="1"/>
          </p:cNvSpPr>
          <p:nvPr/>
        </p:nvSpPr>
        <p:spPr bwMode="auto">
          <a:xfrm>
            <a:off x="22225" y="609600"/>
            <a:ext cx="2111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p>
        </p:txBody>
      </p:sp>
      <p:sp>
        <p:nvSpPr>
          <p:cNvPr id="10250" name="Text Box 34"/>
          <p:cNvSpPr txBox="1">
            <a:spLocks noChangeArrowheads="1"/>
          </p:cNvSpPr>
          <p:nvPr/>
        </p:nvSpPr>
        <p:spPr bwMode="auto">
          <a:xfrm>
            <a:off x="4724400" y="923925"/>
            <a:ext cx="22098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latin typeface="Times New Roman" pitchFamily="18" charset="0"/>
              </a:rPr>
              <a:t>her neck was found broken and the only other person in the</a:t>
            </a:r>
          </a:p>
          <a:p>
            <a:r>
              <a:rPr lang="en-US" sz="1200">
                <a:latin typeface="Times New Roman" pitchFamily="18" charset="0"/>
              </a:rPr>
              <a:t>barn at the time was Mr. Small. Mr. Milton told authorities that</a:t>
            </a:r>
          </a:p>
          <a:p>
            <a:r>
              <a:rPr lang="en-US" sz="1200">
                <a:latin typeface="Times New Roman" pitchFamily="18" charset="0"/>
              </a:rPr>
              <a:t> his friend had some trouble at their last job in Weed, California, and he had a feeling it was bound to happen again. “Lennie never done it in meanness,” he said. “All the time he done bad things, but he never done on of ‘em mean” (95). Mr. Milton was with the other men when Curley’s wife was found as in not a suspect.</a:t>
            </a:r>
          </a:p>
          <a:p>
            <a:r>
              <a:rPr lang="en-US" sz="1200">
                <a:latin typeface="Times New Roman" pitchFamily="18" charset="0"/>
              </a:rPr>
              <a:t>	However, Mr. Small was mysteriously missing after the death of the woman, so how did his own death come about? Initially, rumors circulated that maybe he killed himself out of guilt, but investigators quickly removed that as a possible answer. His dead body was found by the Salinas River, late afternoon. Upon speaking with Mr. Milton, he stated how “guys like us got no fambly. They make a little stake an’ then they blow it in. They ain’t got nobody in the worl’ that gives a hoot in hell</a:t>
            </a:r>
          </a:p>
        </p:txBody>
      </p:sp>
      <p:sp>
        <p:nvSpPr>
          <p:cNvPr id="10251" name="Text Box 36"/>
          <p:cNvSpPr txBox="1">
            <a:spLocks noChangeArrowheads="1"/>
          </p:cNvSpPr>
          <p:nvPr/>
        </p:nvSpPr>
        <p:spPr bwMode="auto">
          <a:xfrm>
            <a:off x="6934200" y="914400"/>
            <a:ext cx="2209800"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latin typeface="Times New Roman" pitchFamily="18" charset="0"/>
              </a:rPr>
              <a:t>about ‘em“(104). </a:t>
            </a:r>
          </a:p>
          <a:p>
            <a:r>
              <a:rPr lang="en-US" sz="1200">
                <a:latin typeface="Times New Roman" pitchFamily="18" charset="0"/>
              </a:rPr>
              <a:t> Slim, a co-worker of Mr. Milton, later told investigators that Mr. Milton told him it was the most difficult thing he had to do. He and Lennie had been best friends growing up, but he said</a:t>
            </a:r>
          </a:p>
          <a:p>
            <a:r>
              <a:rPr lang="en-US" sz="1200">
                <a:latin typeface="Times New Roman" pitchFamily="18" charset="0"/>
              </a:rPr>
              <a:t> he had no other choice. He just had to do it, then continue going about his business and live his life without any more complications from Lennie. He knew that his dear friend did not mean any of the trouble that he caused, but it was more than he could bear. “I just done it” (107).  </a:t>
            </a:r>
          </a:p>
          <a:p>
            <a:r>
              <a:rPr lang="en-US" sz="1200">
                <a:latin typeface="Times New Roman" pitchFamily="18" charset="0"/>
              </a:rPr>
              <a:t>         Murder and mystery have now left their mark on Soledad, California. At the scene, local authorities continued to question Mr. Milton for his role in Mr. Small’s death and speculation is that he may shortly be charged for taking the law into his own hands and killing Mr. Milton rather that detaining him and turning him over to the police for questioning. Perhaps Mr. Milton felt his plan was best, but too often the best laid plans of mice and men often go awry.</a:t>
            </a:r>
          </a:p>
          <a:p>
            <a:endParaRPr lang="en-US" sz="1200">
              <a:latin typeface="Times New Roman" pitchFamily="18" charset="0"/>
            </a:endParaRPr>
          </a:p>
          <a:p>
            <a:endParaRPr lang="en-US"/>
          </a:p>
          <a:p>
            <a:pPr>
              <a:spcBef>
                <a:spcPct val="50000"/>
              </a:spcBef>
            </a:pPr>
            <a:endParaRPr lang="en-US"/>
          </a:p>
        </p:txBody>
      </p:sp>
      <p:sp>
        <p:nvSpPr>
          <p:cNvPr id="10252" name="WordArt 37"/>
          <p:cNvSpPr>
            <a:spLocks noChangeArrowheads="1" noChangeShapeType="1" noTextEdit="1"/>
          </p:cNvSpPr>
          <p:nvPr/>
        </p:nvSpPr>
        <p:spPr bwMode="auto">
          <a:xfrm>
            <a:off x="152400" y="76200"/>
            <a:ext cx="8915400" cy="838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RANCHER QUESTIONED IN SOLEDAD MURDER MYSTERY</a:t>
            </a:r>
          </a:p>
        </p:txBody>
      </p:sp>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76200" y="-1050925"/>
            <a:ext cx="9144000" cy="1736725"/>
          </a:xfrm>
        </p:spPr>
        <p:txBody>
          <a:bodyPr/>
          <a:lstStyle/>
          <a:p>
            <a:pPr eaLnBrk="1" hangingPunct="1">
              <a:defRPr/>
            </a:pPr>
            <a:r>
              <a:rPr lang="en-US" sz="4400" i="1" dirty="0" smtClean="0">
                <a:solidFill>
                  <a:srgbClr val="FFFF00"/>
                </a:solidFill>
                <a:latin typeface="Times New Roman" pitchFamily="18" charset="0"/>
              </a:rPr>
              <a:t>Grading Guidelines</a:t>
            </a:r>
          </a:p>
        </p:txBody>
      </p:sp>
      <p:sp>
        <p:nvSpPr>
          <p:cNvPr id="19459" name="Rectangle 3"/>
          <p:cNvSpPr>
            <a:spLocks noChangeArrowheads="1"/>
          </p:cNvSpPr>
          <p:nvPr/>
        </p:nvSpPr>
        <p:spPr bwMode="auto">
          <a:xfrm>
            <a:off x="0" y="609600"/>
            <a:ext cx="8991600" cy="5972175"/>
          </a:xfrm>
          <a:prstGeom prst="rect">
            <a:avLst/>
          </a:prstGeom>
          <a:noFill/>
          <a:ln w="9525">
            <a:noFill/>
            <a:miter lim="800000"/>
            <a:headEnd/>
            <a:tailEnd/>
          </a:ln>
          <a:effectLst>
            <a:outerShdw dist="17961" dir="2700000" algn="ctr" rotWithShape="0">
              <a:srgbClr val="000000"/>
            </a:outerShdw>
          </a:effectLst>
        </p:spPr>
        <p:txBody>
          <a:bodyPr>
            <a:spAutoFit/>
          </a:bodyPr>
          <a:lstStyle/>
          <a:p>
            <a:pPr marL="342900" indent="-342900">
              <a:buFontTx/>
              <a:buChar char="•"/>
              <a:defRPr/>
            </a:pPr>
            <a:r>
              <a:rPr lang="en-US" sz="3200" b="1" dirty="0">
                <a:effectLst>
                  <a:outerShdw blurRad="38100" dist="38100" dir="2700000" algn="tl">
                    <a:srgbClr val="000000"/>
                  </a:outerShdw>
                </a:effectLst>
              </a:rPr>
              <a:t>Catchy Title</a:t>
            </a:r>
          </a:p>
          <a:p>
            <a:pPr marL="342900" indent="-342900">
              <a:buFontTx/>
              <a:buChar char="•"/>
              <a:defRPr/>
            </a:pPr>
            <a:r>
              <a:rPr lang="en-US" sz="3200" b="1" dirty="0">
                <a:solidFill>
                  <a:srgbClr val="FFFF00"/>
                </a:solidFill>
                <a:effectLst>
                  <a:outerShdw blurRad="38100" dist="38100" dir="2700000" algn="tl">
                    <a:srgbClr val="000000"/>
                  </a:outerShdw>
                </a:effectLst>
              </a:rPr>
              <a:t>2 Direct Citations </a:t>
            </a:r>
            <a:r>
              <a:rPr lang="en-US" sz="1600" b="1" dirty="0">
                <a:solidFill>
                  <a:srgbClr val="FFFF00"/>
                </a:solidFill>
                <a:effectLst>
                  <a:outerShdw blurRad="38100" dist="38100" dir="2700000" algn="tl">
                    <a:srgbClr val="000000"/>
                  </a:outerShdw>
                </a:effectLst>
              </a:rPr>
              <a:t>(2+ Sentences each)</a:t>
            </a:r>
          </a:p>
          <a:p>
            <a:pPr marL="342900" indent="-342900">
              <a:buFontTx/>
              <a:buChar char="•"/>
              <a:defRPr/>
            </a:pPr>
            <a:r>
              <a:rPr lang="en-US" sz="3200" b="1" dirty="0">
                <a:effectLst>
                  <a:outerShdw blurRad="38100" dist="38100" dir="2700000" algn="tl">
                    <a:srgbClr val="000000"/>
                  </a:outerShdw>
                </a:effectLst>
              </a:rPr>
              <a:t>Correct Parenthetical Format</a:t>
            </a:r>
          </a:p>
          <a:p>
            <a:pPr marL="342900" indent="-342900">
              <a:buFontTx/>
              <a:buChar char="•"/>
              <a:defRPr/>
            </a:pPr>
            <a:r>
              <a:rPr lang="en-US" sz="3200" b="1" dirty="0">
                <a:solidFill>
                  <a:srgbClr val="FFFF00"/>
                </a:solidFill>
                <a:effectLst>
                  <a:outerShdw blurRad="38100" dist="38100" dir="2700000" algn="tl">
                    <a:srgbClr val="000000"/>
                  </a:outerShdw>
                </a:effectLst>
              </a:rPr>
              <a:t>Word Count </a:t>
            </a:r>
          </a:p>
          <a:p>
            <a:pPr marL="1257300" lvl="2" indent="-342900">
              <a:defRPr/>
            </a:pPr>
            <a:r>
              <a:rPr lang="en-US" sz="1600" b="1" i="1" dirty="0">
                <a:effectLst>
                  <a:outerShdw blurRad="38100" dist="38100" dir="2700000" algn="tl">
                    <a:srgbClr val="000000"/>
                  </a:outerShdw>
                </a:effectLst>
              </a:rPr>
              <a:t>350+ Words = No errors</a:t>
            </a:r>
          </a:p>
          <a:p>
            <a:pPr marL="1257300" lvl="2" indent="-342900">
              <a:defRPr/>
            </a:pPr>
            <a:r>
              <a:rPr lang="en-US" sz="1600" b="1" i="1" dirty="0">
                <a:effectLst>
                  <a:outerShdw blurRad="38100" dist="38100" dir="2700000" algn="tl">
                    <a:srgbClr val="000000"/>
                  </a:outerShdw>
                </a:effectLst>
              </a:rPr>
              <a:t>300+ Words = 1 error</a:t>
            </a:r>
          </a:p>
          <a:p>
            <a:pPr marL="1257300" lvl="2" indent="-342900">
              <a:defRPr/>
            </a:pPr>
            <a:r>
              <a:rPr lang="en-US" sz="1600" b="1" i="1" dirty="0">
                <a:effectLst>
                  <a:outerShdw blurRad="38100" dist="38100" dir="2700000" algn="tl">
                    <a:srgbClr val="000000"/>
                  </a:outerShdw>
                </a:effectLst>
              </a:rPr>
              <a:t>250+ Words = 2 errors</a:t>
            </a:r>
          </a:p>
          <a:p>
            <a:pPr marL="1257300" lvl="2" indent="-342900">
              <a:defRPr/>
            </a:pPr>
            <a:r>
              <a:rPr lang="en-US" sz="1600" b="1" i="1" dirty="0">
                <a:effectLst>
                  <a:outerShdw blurRad="38100" dist="38100" dir="2700000" algn="tl">
                    <a:srgbClr val="000000"/>
                  </a:outerShdw>
                </a:effectLst>
              </a:rPr>
              <a:t>200+ Words = 3 errors</a:t>
            </a:r>
          </a:p>
          <a:p>
            <a:pPr marL="1257300" lvl="2" indent="-342900">
              <a:defRPr/>
            </a:pPr>
            <a:r>
              <a:rPr lang="en-US" sz="1600" b="1" i="1" dirty="0">
                <a:effectLst>
                  <a:outerShdw blurRad="38100" dist="38100" dir="2700000" algn="tl">
                    <a:srgbClr val="000000"/>
                  </a:outerShdw>
                </a:effectLst>
              </a:rPr>
              <a:t>150+ Words = 4+ errors</a:t>
            </a:r>
          </a:p>
          <a:p>
            <a:pPr marL="342900" indent="-342900">
              <a:buFontTx/>
              <a:buChar char="•"/>
              <a:defRPr/>
            </a:pPr>
            <a:r>
              <a:rPr lang="en-US" sz="3200" b="1" dirty="0">
                <a:solidFill>
                  <a:srgbClr val="FFFF00"/>
                </a:solidFill>
                <a:effectLst>
                  <a:outerShdw blurRad="38100" dist="38100" dir="2700000" algn="tl">
                    <a:srgbClr val="000000"/>
                  </a:outerShdw>
                </a:effectLst>
              </a:rPr>
              <a:t>Quality of Article:</a:t>
            </a:r>
          </a:p>
          <a:p>
            <a:pPr marL="1257300" lvl="2" indent="-342900">
              <a:defRPr/>
            </a:pPr>
            <a:r>
              <a:rPr lang="en-US" sz="1600" b="1" i="1" dirty="0">
                <a:effectLst>
                  <a:outerShdw blurRad="38100" dist="38100" dir="2700000" algn="tl">
                    <a:srgbClr val="000000"/>
                  </a:outerShdw>
                </a:effectLst>
              </a:rPr>
              <a:t>Evaluative (Goes Beyond)  = No errors</a:t>
            </a:r>
          </a:p>
          <a:p>
            <a:pPr marL="1257300" lvl="2" indent="-342900">
              <a:defRPr/>
            </a:pPr>
            <a:r>
              <a:rPr lang="en-US" sz="1600" b="1" i="1" dirty="0">
                <a:effectLst>
                  <a:outerShdw blurRad="38100" dist="38100" dir="2700000" algn="tl">
                    <a:srgbClr val="000000"/>
                  </a:outerShdw>
                </a:effectLst>
              </a:rPr>
              <a:t>Analytical (Learned What was taught) = 1 error</a:t>
            </a:r>
          </a:p>
          <a:p>
            <a:pPr marL="1257300" lvl="2" indent="-342900">
              <a:defRPr/>
            </a:pPr>
            <a:r>
              <a:rPr lang="en-US" sz="1600" b="1" i="1" dirty="0">
                <a:effectLst>
                  <a:outerShdw blurRad="38100" dist="38100" dir="2700000" algn="tl">
                    <a:srgbClr val="000000"/>
                  </a:outerShdw>
                </a:effectLst>
              </a:rPr>
              <a:t>Application (Understands Simple  Concepts) = 2 errors</a:t>
            </a:r>
          </a:p>
          <a:p>
            <a:pPr marL="1257300" lvl="2" indent="-342900">
              <a:defRPr/>
            </a:pPr>
            <a:r>
              <a:rPr lang="en-US" sz="1600" b="1" i="1" dirty="0">
                <a:effectLst>
                  <a:outerShdw blurRad="38100" dist="38100" dir="2700000" algn="tl">
                    <a:srgbClr val="000000"/>
                  </a:outerShdw>
                </a:effectLst>
              </a:rPr>
              <a:t>Comprehension (Understands Simple Concepts with Help) = 3 errors</a:t>
            </a:r>
          </a:p>
          <a:p>
            <a:pPr marL="1257300" lvl="2" indent="-342900">
              <a:defRPr/>
            </a:pPr>
            <a:r>
              <a:rPr lang="en-US" sz="1400" b="1" i="1" dirty="0">
                <a:effectLst>
                  <a:outerShdw blurRad="38100" dist="38100" dir="2700000" algn="tl">
                    <a:srgbClr val="000000"/>
                  </a:outerShdw>
                </a:effectLst>
              </a:rPr>
              <a:t>Knowledge Building (Needs Considerable Help Understanding Simple Concepts) = 4+ errors</a:t>
            </a:r>
          </a:p>
          <a:p>
            <a:pPr marL="342900" indent="-342900">
              <a:buFontTx/>
              <a:buChar char="•"/>
              <a:defRPr/>
            </a:pPr>
            <a:r>
              <a:rPr lang="en-US" sz="3200" b="1" dirty="0">
                <a:solidFill>
                  <a:srgbClr val="FFFF00"/>
                </a:solidFill>
                <a:effectLst>
                  <a:outerShdw blurRad="38100" dist="38100" dir="2700000" algn="tl">
                    <a:srgbClr val="000000"/>
                  </a:outerShdw>
                </a:effectLst>
              </a:rPr>
              <a:t>Photo Related to Story</a:t>
            </a:r>
          </a:p>
          <a:p>
            <a:pPr marL="342900" indent="-342900">
              <a:buFontTx/>
              <a:buChar char="•"/>
              <a:defRPr/>
            </a:pPr>
            <a:r>
              <a:rPr lang="en-US" sz="3200" b="1" dirty="0">
                <a:effectLst>
                  <a:outerShdw blurRad="38100" dist="38100" dir="2700000" algn="tl">
                    <a:srgbClr val="000000"/>
                  </a:outerShdw>
                </a:effectLst>
              </a:rPr>
              <a:t>Staff Byline</a:t>
            </a:r>
          </a:p>
        </p:txBody>
      </p:sp>
      <p:pic>
        <p:nvPicPr>
          <p:cNvPr id="11268" name="Picture 4" descr="black_female_teacher_reading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05600" y="1314450"/>
            <a:ext cx="187166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7" descr="find_solution_trs_2008_06_16_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5" descr="bloomstaxon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95400"/>
            <a:ext cx="43434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6"/>
          <p:cNvSpPr>
            <a:spLocks noChangeArrowheads="1"/>
          </p:cNvSpPr>
          <p:nvPr/>
        </p:nvSpPr>
        <p:spPr bwMode="auto">
          <a:xfrm>
            <a:off x="3429000" y="762000"/>
            <a:ext cx="2514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defRPr/>
            </a:pPr>
            <a:r>
              <a:rPr lang="en-US" sz="2000" b="1" i="1" dirty="0">
                <a:solidFill>
                  <a:srgbClr val="1A2907"/>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900" b="1" i="1" dirty="0">
                <a:solidFill>
                  <a:srgbClr val="1A2907"/>
                </a:solidFill>
                <a:latin typeface="Times New Roman" pitchFamily="18" charset="0"/>
                <a:cs typeface="Times New Roman" pitchFamily="18" charset="0"/>
              </a:rPr>
              <a:t>Higher Order Thinking Skills</a:t>
            </a:r>
          </a:p>
        </p:txBody>
      </p:sp>
      <p:sp>
        <p:nvSpPr>
          <p:cNvPr id="12293" name="Rectangle 24"/>
          <p:cNvSpPr>
            <a:spLocks noChangeArrowheads="1"/>
          </p:cNvSpPr>
          <p:nvPr/>
        </p:nvSpPr>
        <p:spPr bwMode="auto">
          <a:xfrm>
            <a:off x="990600" y="4648200"/>
            <a:ext cx="2362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pPr>
            <a:r>
              <a:rPr lang="en-US" sz="2000">
                <a:solidFill>
                  <a:srgbClr val="1A2907"/>
                </a:solidFill>
              </a:rPr>
              <a:t>      </a:t>
            </a:r>
            <a:r>
              <a:rPr lang="en-US" sz="1900" b="1" i="1">
                <a:solidFill>
                  <a:srgbClr val="333399"/>
                </a:solidFill>
                <a:latin typeface="Times New Roman" pitchFamily="18" charset="0"/>
                <a:cs typeface="Times New Roman" pitchFamily="18" charset="0"/>
              </a:rPr>
              <a:t>Lower Order Thinking Skills</a:t>
            </a:r>
          </a:p>
        </p:txBody>
      </p:sp>
      <p:sp>
        <p:nvSpPr>
          <p:cNvPr id="22" name="Freeform 21"/>
          <p:cNvSpPr/>
          <p:nvPr/>
        </p:nvSpPr>
        <p:spPr>
          <a:xfrm>
            <a:off x="1295400" y="4294188"/>
            <a:ext cx="304800" cy="655637"/>
          </a:xfrm>
          <a:custGeom>
            <a:avLst/>
            <a:gdLst>
              <a:gd name="connsiteX0" fmla="*/ 104775 w 276225"/>
              <a:gd name="connsiteY0" fmla="*/ 657225 h 657225"/>
              <a:gd name="connsiteX1" fmla="*/ 59055 w 276225"/>
              <a:gd name="connsiteY1" fmla="*/ 577215 h 657225"/>
              <a:gd name="connsiteX2" fmla="*/ 1905 w 276225"/>
              <a:gd name="connsiteY2" fmla="*/ 451485 h 657225"/>
              <a:gd name="connsiteX3" fmla="*/ 47625 w 276225"/>
              <a:gd name="connsiteY3" fmla="*/ 74295 h 657225"/>
              <a:gd name="connsiteX4" fmla="*/ 276225 w 276225"/>
              <a:gd name="connsiteY4" fmla="*/ 5715 h 657225"/>
              <a:gd name="connsiteX0" fmla="*/ 133350 w 304800"/>
              <a:gd name="connsiteY0" fmla="*/ 654368 h 654368"/>
              <a:gd name="connsiteX1" fmla="*/ 87630 w 304800"/>
              <a:gd name="connsiteY1" fmla="*/ 574358 h 654368"/>
              <a:gd name="connsiteX2" fmla="*/ 30480 w 304800"/>
              <a:gd name="connsiteY2" fmla="*/ 448628 h 654368"/>
              <a:gd name="connsiteX3" fmla="*/ 7620 w 304800"/>
              <a:gd name="connsiteY3" fmla="*/ 273368 h 654368"/>
              <a:gd name="connsiteX4" fmla="*/ 76200 w 304800"/>
              <a:gd name="connsiteY4" fmla="*/ 71438 h 654368"/>
              <a:gd name="connsiteX5" fmla="*/ 304800 w 304800"/>
              <a:gd name="connsiteY5" fmla="*/ 2858 h 65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654368">
                <a:moveTo>
                  <a:pt x="133350" y="654368"/>
                </a:moveTo>
                <a:cubicBezTo>
                  <a:pt x="119062" y="631508"/>
                  <a:pt x="104775" y="608648"/>
                  <a:pt x="87630" y="574358"/>
                </a:cubicBezTo>
                <a:cubicBezTo>
                  <a:pt x="70485" y="540068"/>
                  <a:pt x="43815" y="498793"/>
                  <a:pt x="30480" y="448628"/>
                </a:cubicBezTo>
                <a:cubicBezTo>
                  <a:pt x="17145" y="398463"/>
                  <a:pt x="0" y="336233"/>
                  <a:pt x="7620" y="273368"/>
                </a:cubicBezTo>
                <a:cubicBezTo>
                  <a:pt x="15240" y="210503"/>
                  <a:pt x="26670" y="116523"/>
                  <a:pt x="76200" y="71438"/>
                </a:cubicBezTo>
                <a:cubicBezTo>
                  <a:pt x="125730" y="26353"/>
                  <a:pt x="213360" y="0"/>
                  <a:pt x="304800" y="2858"/>
                </a:cubicBezTo>
              </a:path>
            </a:pathLst>
          </a:custGeom>
          <a:ln w="19050">
            <a:solidFill>
              <a:srgbClr val="FFC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ln>
                <a:solidFill>
                  <a:srgbClr val="FFC000"/>
                </a:solidFill>
              </a:ln>
              <a:solidFill>
                <a:srgbClr val="000000"/>
              </a:solidFill>
            </a:endParaRPr>
          </a:p>
        </p:txBody>
      </p:sp>
      <p:sp>
        <p:nvSpPr>
          <p:cNvPr id="24" name="Freeform 23"/>
          <p:cNvSpPr/>
          <p:nvPr/>
        </p:nvSpPr>
        <p:spPr>
          <a:xfrm>
            <a:off x="1074738" y="3716338"/>
            <a:ext cx="830262" cy="1484312"/>
          </a:xfrm>
          <a:custGeom>
            <a:avLst/>
            <a:gdLst>
              <a:gd name="connsiteX0" fmla="*/ 316230 w 830580"/>
              <a:gd name="connsiteY0" fmla="*/ 1483995 h 1483995"/>
              <a:gd name="connsiteX1" fmla="*/ 64770 w 830580"/>
              <a:gd name="connsiteY1" fmla="*/ 1141095 h 1483995"/>
              <a:gd name="connsiteX2" fmla="*/ 7620 w 830580"/>
              <a:gd name="connsiteY2" fmla="*/ 683895 h 1483995"/>
              <a:gd name="connsiteX3" fmla="*/ 110490 w 830580"/>
              <a:gd name="connsiteY3" fmla="*/ 306705 h 1483995"/>
              <a:gd name="connsiteX4" fmla="*/ 350520 w 830580"/>
              <a:gd name="connsiteY4" fmla="*/ 78105 h 1483995"/>
              <a:gd name="connsiteX5" fmla="*/ 624840 w 830580"/>
              <a:gd name="connsiteY5" fmla="*/ 9525 h 1483995"/>
              <a:gd name="connsiteX6" fmla="*/ 830580 w 830580"/>
              <a:gd name="connsiteY6" fmla="*/ 20955 h 148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0580" h="1483995">
                <a:moveTo>
                  <a:pt x="316230" y="1483995"/>
                </a:moveTo>
                <a:cubicBezTo>
                  <a:pt x="216217" y="1379220"/>
                  <a:pt x="116205" y="1274445"/>
                  <a:pt x="64770" y="1141095"/>
                </a:cubicBezTo>
                <a:cubicBezTo>
                  <a:pt x="13335" y="1007745"/>
                  <a:pt x="0" y="822960"/>
                  <a:pt x="7620" y="683895"/>
                </a:cubicBezTo>
                <a:cubicBezTo>
                  <a:pt x="15240" y="544830"/>
                  <a:pt x="53340" y="407670"/>
                  <a:pt x="110490" y="306705"/>
                </a:cubicBezTo>
                <a:cubicBezTo>
                  <a:pt x="167640" y="205740"/>
                  <a:pt x="264795" y="127635"/>
                  <a:pt x="350520" y="78105"/>
                </a:cubicBezTo>
                <a:cubicBezTo>
                  <a:pt x="436245" y="28575"/>
                  <a:pt x="544830" y="19050"/>
                  <a:pt x="624840" y="9525"/>
                </a:cubicBezTo>
                <a:cubicBezTo>
                  <a:pt x="704850" y="0"/>
                  <a:pt x="767715" y="10477"/>
                  <a:pt x="830580" y="20955"/>
                </a:cubicBezTo>
              </a:path>
            </a:pathLst>
          </a:custGeom>
          <a:ln w="19050">
            <a:solidFill>
              <a:schemeClr val="accent5">
                <a:lumMod val="75000"/>
              </a:schemeClr>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solidFill>
                <a:srgbClr val="000000"/>
              </a:solidFill>
            </a:endParaRPr>
          </a:p>
        </p:txBody>
      </p:sp>
      <p:cxnSp>
        <p:nvCxnSpPr>
          <p:cNvPr id="26" name="Straight Arrow Connector 25"/>
          <p:cNvCxnSpPr/>
          <p:nvPr/>
        </p:nvCxnSpPr>
        <p:spPr>
          <a:xfrm flipV="1">
            <a:off x="4532313" y="1371600"/>
            <a:ext cx="877887" cy="1524000"/>
          </a:xfrm>
          <a:prstGeom prst="straightConnector1">
            <a:avLst/>
          </a:prstGeom>
          <a:ln w="1905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267200" y="1524000"/>
            <a:ext cx="533400" cy="914400"/>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038600" y="1371600"/>
            <a:ext cx="304800" cy="53340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581400" y="1295400"/>
            <a:ext cx="233363" cy="30480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pic>
        <p:nvPicPr>
          <p:cNvPr id="12300" name="Picture 4" descr="C:\Documents and Settings\Brainwave\Local Settings\Temporary Internet Files\Content.IE5\7CVVBIBP\eyetronics_rotating_hg_clr[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04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TextBox 44"/>
          <p:cNvSpPr txBox="1">
            <a:spLocks noChangeArrowheads="1"/>
          </p:cNvSpPr>
          <p:nvPr/>
        </p:nvSpPr>
        <p:spPr bwMode="auto">
          <a:xfrm>
            <a:off x="2438400" y="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3333FF"/>
                </a:solidFill>
                <a:latin typeface="Times New Roman" pitchFamily="18" charset="0"/>
                <a:cs typeface="Times New Roman" pitchFamily="18" charset="0"/>
              </a:rPr>
              <a:t>Creativity</a:t>
            </a:r>
          </a:p>
        </p:txBody>
      </p:sp>
      <p:sp>
        <p:nvSpPr>
          <p:cNvPr id="16398" name="TextBox 46"/>
          <p:cNvSpPr txBox="1">
            <a:spLocks noChangeArrowheads="1"/>
          </p:cNvSpPr>
          <p:nvPr/>
        </p:nvSpPr>
        <p:spPr bwMode="auto">
          <a:xfrm rot="3616267">
            <a:off x="3007519" y="2840831"/>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Bloom’s Taxonomy</a:t>
            </a:r>
          </a:p>
        </p:txBody>
      </p:sp>
      <p:sp>
        <p:nvSpPr>
          <p:cNvPr id="12303" name="TextBox 13"/>
          <p:cNvSpPr txBox="1">
            <a:spLocks noChangeArrowheads="1"/>
          </p:cNvSpPr>
          <p:nvPr/>
        </p:nvSpPr>
        <p:spPr bwMode="auto">
          <a:xfrm>
            <a:off x="-92075" y="1525588"/>
            <a:ext cx="48006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000000"/>
                </a:solidFill>
                <a:latin typeface="Times New Roman" pitchFamily="18" charset="0"/>
                <a:cs typeface="Times New Roman" pitchFamily="18" charset="0"/>
              </a:rPr>
              <a:t>                             4.5 to 5/A</a:t>
            </a:r>
          </a:p>
          <a:p>
            <a:pPr eaLnBrk="1" hangingPunct="1"/>
            <a:endParaRPr lang="en-US" sz="1200" b="1">
              <a:solidFill>
                <a:srgbClr val="000000"/>
              </a:solidFill>
              <a:latin typeface="Times New Roman" pitchFamily="18" charset="0"/>
              <a:cs typeface="Times New Roman" pitchFamily="18" charset="0"/>
            </a:endParaRPr>
          </a:p>
          <a:p>
            <a:pPr eaLnBrk="1" hangingPunct="1"/>
            <a:endParaRPr lang="en-US" sz="1400" b="1">
              <a:solidFill>
                <a:srgbClr val="000000"/>
              </a:solidFill>
              <a:latin typeface="Times New Roman" pitchFamily="18" charset="0"/>
              <a:cs typeface="Times New Roman" pitchFamily="18" charset="0"/>
            </a:endParaRPr>
          </a:p>
          <a:p>
            <a:pPr eaLnBrk="1" hangingPunct="1"/>
            <a:endParaRPr lang="en-US" sz="2400" b="1">
              <a:solidFill>
                <a:srgbClr val="000000"/>
              </a:solidFill>
              <a:latin typeface="Times New Roman" pitchFamily="18" charset="0"/>
              <a:cs typeface="Times New Roman" pitchFamily="18" charset="0"/>
            </a:endParaRPr>
          </a:p>
          <a:p>
            <a:pPr eaLnBrk="1" hangingPunct="1"/>
            <a:r>
              <a:rPr lang="en-US" sz="1600" b="1">
                <a:solidFill>
                  <a:srgbClr val="3333FF"/>
                </a:solidFill>
                <a:latin typeface="Times New Roman" pitchFamily="18" charset="0"/>
                <a:cs typeface="Times New Roman" pitchFamily="18" charset="0"/>
              </a:rPr>
              <a:t>               3.5 to 4.4/B</a:t>
            </a:r>
          </a:p>
          <a:p>
            <a:pPr eaLnBrk="1" hangingPunct="1"/>
            <a:endParaRPr lang="en-US" sz="1600" b="1">
              <a:solidFill>
                <a:srgbClr val="000000"/>
              </a:solidFill>
              <a:latin typeface="Times New Roman" pitchFamily="18" charset="0"/>
              <a:cs typeface="Times New Roman" pitchFamily="18" charset="0"/>
            </a:endParaRPr>
          </a:p>
          <a:p>
            <a:pPr eaLnBrk="1" hangingPunct="1"/>
            <a:r>
              <a:rPr lang="en-US" sz="1600" b="1">
                <a:solidFill>
                  <a:srgbClr val="000000"/>
                </a:solidFill>
                <a:latin typeface="Times New Roman" pitchFamily="18" charset="0"/>
                <a:cs typeface="Times New Roman" pitchFamily="18" charset="0"/>
              </a:rPr>
              <a:t>          2.5 to 3.4/C</a:t>
            </a:r>
          </a:p>
          <a:p>
            <a:pPr eaLnBrk="1" hangingPunct="1"/>
            <a:endParaRPr lang="en-US" sz="1600" b="1">
              <a:solidFill>
                <a:srgbClr val="000000"/>
              </a:solidFill>
              <a:latin typeface="Times New Roman" pitchFamily="18" charset="0"/>
              <a:cs typeface="Times New Roman" pitchFamily="18" charset="0"/>
            </a:endParaRPr>
          </a:p>
          <a:p>
            <a:pPr eaLnBrk="1" hangingPunct="1"/>
            <a:r>
              <a:rPr lang="en-US" b="1">
                <a:solidFill>
                  <a:srgbClr val="000000"/>
                </a:solidFill>
                <a:latin typeface="Times New Roman" pitchFamily="18" charset="0"/>
                <a:cs typeface="Times New Roman" pitchFamily="18" charset="0"/>
              </a:rPr>
              <a:t>    </a:t>
            </a:r>
            <a:r>
              <a:rPr lang="en-US" sz="1600" b="1">
                <a:solidFill>
                  <a:srgbClr val="3333FF"/>
                </a:solidFill>
                <a:latin typeface="Times New Roman" pitchFamily="18" charset="0"/>
                <a:cs typeface="Times New Roman" pitchFamily="18" charset="0"/>
              </a:rPr>
              <a:t>1.5 to 2.4/L</a:t>
            </a:r>
          </a:p>
          <a:p>
            <a:pPr eaLnBrk="1" hangingPunct="1"/>
            <a:endParaRPr lang="en-US" b="1">
              <a:solidFill>
                <a:srgbClr val="000000"/>
              </a:solidFill>
              <a:latin typeface="Times New Roman" pitchFamily="18" charset="0"/>
              <a:cs typeface="Times New Roman" pitchFamily="18" charset="0"/>
            </a:endParaRPr>
          </a:p>
          <a:p>
            <a:pPr eaLnBrk="1" hangingPunct="1"/>
            <a:r>
              <a:rPr lang="en-US" sz="1500" b="1">
                <a:solidFill>
                  <a:srgbClr val="000000"/>
                </a:solidFill>
                <a:latin typeface="Times New Roman" pitchFamily="18" charset="0"/>
                <a:cs typeface="Times New Roman" pitchFamily="18" charset="0"/>
              </a:rPr>
              <a:t> .1 to 1.4/K           </a:t>
            </a:r>
          </a:p>
        </p:txBody>
      </p:sp>
      <p:sp>
        <p:nvSpPr>
          <p:cNvPr id="15" name="TextBox 14"/>
          <p:cNvSpPr txBox="1"/>
          <p:nvPr/>
        </p:nvSpPr>
        <p:spPr>
          <a:xfrm>
            <a:off x="5562600" y="381000"/>
            <a:ext cx="2895600" cy="3170238"/>
          </a:xfrm>
          <a:prstGeom prst="rect">
            <a:avLst/>
          </a:prstGeom>
          <a:noFill/>
        </p:spPr>
        <p:txBody>
          <a:bodyPr>
            <a:spAutoFit/>
          </a:bodyPr>
          <a:lstStyle/>
          <a:p>
            <a:pPr eaLnBrk="1" hangingPunct="1">
              <a:defRPr/>
            </a:pPr>
            <a:r>
              <a:rPr lang="en-US" sz="2000" b="1" i="1" dirty="0">
                <a:solidFill>
                  <a:srgbClr val="FFFFFF"/>
                </a:solidFill>
                <a:effectLst>
                  <a:outerShdw blurRad="38100" dist="38100" dir="2700000" algn="tl">
                    <a:srgbClr val="000000">
                      <a:alpha val="43137"/>
                    </a:srgbClr>
                  </a:outerShdw>
                </a:effectLst>
              </a:rPr>
              <a:t>       </a:t>
            </a:r>
            <a:r>
              <a:rPr lang="en-US" b="1" i="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Write  one sentence explaining what you did well according to the skill being learned  using the language of Bloom’s taxonomy. </a:t>
            </a:r>
            <a:r>
              <a:rPr lang="en-US"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Then, write one more sentence explaining what you could do better or differently next time and how you could move up one level on Bloom’s Taxonomy.</a:t>
            </a:r>
          </a:p>
        </p:txBody>
      </p:sp>
      <p:sp>
        <p:nvSpPr>
          <p:cNvPr id="12305" name="TextBox 15"/>
          <p:cNvSpPr txBox="1">
            <a:spLocks noChangeArrowheads="1"/>
          </p:cNvSpPr>
          <p:nvPr/>
        </p:nvSpPr>
        <p:spPr bwMode="auto">
          <a:xfrm>
            <a:off x="7620000" y="3581400"/>
            <a:ext cx="152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a:solidFill>
                  <a:srgbClr val="7030A0"/>
                </a:solidFill>
                <a:latin typeface="Times New Roman" pitchFamily="18" charset="0"/>
                <a:cs typeface="Times New Roman" pitchFamily="18" charset="0"/>
              </a:rPr>
              <a:t>Student Directions for Written Evaluation</a:t>
            </a:r>
          </a:p>
        </p:txBody>
      </p:sp>
      <p:cxnSp>
        <p:nvCxnSpPr>
          <p:cNvPr id="23" name="Straight Arrow Connector 22"/>
          <p:cNvCxnSpPr/>
          <p:nvPr/>
        </p:nvCxnSpPr>
        <p:spPr>
          <a:xfrm rot="16200000" flipV="1">
            <a:off x="8039100" y="3162300"/>
            <a:ext cx="9906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9063" y="5867400"/>
            <a:ext cx="9024937" cy="1416050"/>
          </a:xfrm>
          <a:prstGeom prst="rect">
            <a:avLst/>
          </a:prstGeom>
          <a:noFill/>
        </p:spPr>
        <p:txBody>
          <a:bodyPr>
            <a:spAutoFit/>
          </a:bodyPr>
          <a:lstStyle/>
          <a:p>
            <a:pPr eaLnBrk="1" hangingPunct="1">
              <a:defRPr/>
            </a:pPr>
            <a:r>
              <a:rPr lang="en-US" sz="21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0 Errors = 4.5/A  to 5/A  		3 Errors - = 1.5/L  to 2.4/L	</a:t>
            </a:r>
          </a:p>
          <a:p>
            <a:pPr eaLnBrk="1" hangingPunct="1">
              <a:defRPr/>
            </a:pPr>
            <a:r>
              <a:rPr lang="en-US" sz="21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1 Errors = 3.5/B to 4.4/B  		4+ Errors = .1/K  to 1.4/K</a:t>
            </a:r>
          </a:p>
          <a:p>
            <a:pPr eaLnBrk="1" hangingPunct="1">
              <a:defRPr/>
            </a:pPr>
            <a:r>
              <a:rPr lang="en-US" sz="21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2 Errors = 2.5/C to 3.4/C</a:t>
            </a:r>
            <a:r>
              <a:rPr lang="en-US" sz="2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p>
          <a:p>
            <a:pPr eaLnBrk="1" hangingPunct="1">
              <a:defRPr/>
            </a:pPr>
            <a:endParaRPr lang="en-US" sz="2000" b="1" dirty="0">
              <a:solidFill>
                <a:srgbClr val="FFFF00"/>
              </a:solidFill>
              <a:latin typeface="Times New Roman" pitchFamily="18" charset="0"/>
              <a:cs typeface="Times New Roman" pitchFamily="18" charset="0"/>
            </a:endParaRPr>
          </a:p>
        </p:txBody>
      </p:sp>
      <p:sp>
        <p:nvSpPr>
          <p:cNvPr id="3" name="TextBox 2"/>
          <p:cNvSpPr txBox="1"/>
          <p:nvPr/>
        </p:nvSpPr>
        <p:spPr>
          <a:xfrm>
            <a:off x="6477000" y="144463"/>
            <a:ext cx="1631950" cy="384175"/>
          </a:xfrm>
          <a:prstGeom prst="rect">
            <a:avLst/>
          </a:prstGeom>
          <a:noFill/>
        </p:spPr>
        <p:txBody>
          <a:bodyPr>
            <a:spAutoFit/>
          </a:bodyPr>
          <a:lstStyle/>
          <a:p>
            <a:pPr eaLnBrk="1" hangingPunct="1">
              <a:defRPr/>
            </a:pPr>
            <a:r>
              <a:rPr lang="en-US" b="1" dirty="0">
                <a:solidFill>
                  <a:srgbClr val="FFFF00"/>
                </a:solidFill>
                <a:effectLst>
                  <a:outerShdw blurRad="38100" dist="38100" dir="2700000" algn="tl">
                    <a:srgbClr val="000000">
                      <a:alpha val="43137"/>
                    </a:srgbClr>
                  </a:outerShdw>
                </a:effectLst>
              </a:rPr>
              <a:t>Evaluation</a:t>
            </a:r>
          </a:p>
        </p:txBody>
      </p:sp>
      <p:sp>
        <p:nvSpPr>
          <p:cNvPr id="12309" name="TextBox 3"/>
          <p:cNvSpPr txBox="1">
            <a:spLocks noChangeArrowheads="1"/>
          </p:cNvSpPr>
          <p:nvPr/>
        </p:nvSpPr>
        <p:spPr bwMode="auto">
          <a:xfrm>
            <a:off x="3200400" y="5683250"/>
            <a:ext cx="205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a:solidFill>
                  <a:srgbClr val="000000"/>
                </a:solidFill>
              </a:rPr>
              <a:t>Grading Scale</a:t>
            </a:r>
          </a:p>
        </p:txBody>
      </p:sp>
      <p:sp>
        <p:nvSpPr>
          <p:cNvPr id="12310" name="Rectangle 5"/>
          <p:cNvSpPr txBox="1">
            <a:spLocks noChangeArrowheads="1"/>
          </p:cNvSpPr>
          <p:nvPr/>
        </p:nvSpPr>
        <p:spPr bwMode="auto">
          <a:xfrm>
            <a:off x="0" y="0"/>
            <a:ext cx="220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pPr>
            <a:r>
              <a:rPr lang="en-US" sz="1600" b="1" i="1">
                <a:solidFill>
                  <a:srgbClr val="000000"/>
                </a:solidFill>
              </a:rPr>
              <a:t>Writing Standard 1.3: Organization and Focus</a:t>
            </a:r>
          </a:p>
          <a:p>
            <a:pPr algn="ctr" eaLnBrk="1" hangingPunct="1">
              <a:lnSpc>
                <a:spcPct val="90000"/>
              </a:lnSpc>
              <a:spcBef>
                <a:spcPct val="20000"/>
              </a:spcBef>
            </a:pPr>
            <a:endParaRPr lang="en-US" sz="1600" b="1">
              <a:solidFill>
                <a:srgbClr val="FFFF00"/>
              </a:solidFill>
              <a:latin typeface="Times New Roman" pitchFamily="18" charset="0"/>
            </a:endParaRPr>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6200" y="-990600"/>
            <a:ext cx="9144000" cy="1736725"/>
          </a:xfrm>
        </p:spPr>
        <p:txBody>
          <a:bodyPr/>
          <a:lstStyle/>
          <a:p>
            <a:pPr eaLnBrk="1" hangingPunct="1">
              <a:defRPr/>
            </a:pPr>
            <a:r>
              <a:rPr lang="en-US" sz="4800" dirty="0" smtClean="0">
                <a:solidFill>
                  <a:srgbClr val="FFFF00"/>
                </a:solidFill>
                <a:latin typeface="Times New Roman" pitchFamily="18" charset="0"/>
              </a:rPr>
              <a:t>Printing Directions</a:t>
            </a:r>
          </a:p>
        </p:txBody>
      </p:sp>
      <p:sp>
        <p:nvSpPr>
          <p:cNvPr id="13315" name="Rectangle 4"/>
          <p:cNvSpPr>
            <a:spLocks noChangeArrowheads="1"/>
          </p:cNvSpPr>
          <p:nvPr/>
        </p:nvSpPr>
        <p:spPr bwMode="auto">
          <a:xfrm>
            <a:off x="76200" y="838200"/>
            <a:ext cx="8991600" cy="594042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Tx/>
              <a:buAutoNum type="arabicPeriod"/>
            </a:pPr>
            <a:r>
              <a:rPr lang="en-US" sz="3200" b="1" i="1"/>
              <a:t>On the tool bar, click on “File,” click on 	“Print.”</a:t>
            </a:r>
          </a:p>
          <a:p>
            <a:pPr marL="342900" indent="-342900">
              <a:buFontTx/>
              <a:buAutoNum type="arabicPeriod"/>
            </a:pPr>
            <a:r>
              <a:rPr lang="en-US" sz="3200" b="1" i="1">
                <a:solidFill>
                  <a:srgbClr val="FFFF00"/>
                </a:solidFill>
              </a:rPr>
              <a:t>In the “Print” dialogue box, in the lower 	left corner under “Print What,” click on 	the drop down arrow and select 	“Handouts.”</a:t>
            </a:r>
          </a:p>
          <a:p>
            <a:pPr marL="342900" indent="-342900">
              <a:buFontTx/>
              <a:buAutoNum type="arabicPeriod"/>
            </a:pPr>
            <a:r>
              <a:rPr lang="en-US" sz="3200" b="1" i="1"/>
              <a:t>Then, under “Color/Grayscale,” select the 	best on for your printer.</a:t>
            </a:r>
          </a:p>
          <a:p>
            <a:pPr marL="342900" indent="-342900">
              <a:buFontTx/>
              <a:buAutoNum type="arabicPeriod"/>
            </a:pPr>
            <a:r>
              <a:rPr lang="en-US" sz="3200" b="1" i="1">
                <a:solidFill>
                  <a:srgbClr val="FFFF00"/>
                </a:solidFill>
              </a:rPr>
              <a:t>Next, under “Handouts,” click on “Slides 	per Page,” and choose  “9.”</a:t>
            </a:r>
          </a:p>
          <a:p>
            <a:pPr marL="342900" indent="-342900">
              <a:buFontTx/>
              <a:buAutoNum type="arabicPeriod"/>
            </a:pPr>
            <a:r>
              <a:rPr lang="en-US" sz="3200" b="1" i="1"/>
              <a:t>Lastly, click on “OK,” and the file will 	print.</a:t>
            </a:r>
          </a:p>
        </p:txBody>
      </p:sp>
      <p:pic>
        <p:nvPicPr>
          <p:cNvPr id="13316" name="Picture 5" descr="female_professor_magnifying_glass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8001000" y="152400"/>
            <a:ext cx="10668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ildhood_house">
  <a:themeElements>
    <a:clrScheme name="childhood_hou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ildhood_hou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ildhood_hou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ildhood_hous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ildhood_hous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ildhood_hous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ildhood_hous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ildhood_hous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ildhood_hous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ildhood_hous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ildhood_hous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ildhood_hous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ildhood_hous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ildhood_hous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298</TotalTime>
  <Words>980</Words>
  <Application>Microsoft Office PowerPoint</Application>
  <PresentationFormat>On-screen Show (4:3)</PresentationFormat>
  <Paragraphs>99</Paragraphs>
  <Slides>9</Slides>
  <Notes>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Wingdings</vt:lpstr>
      <vt:lpstr>Calibri</vt:lpstr>
      <vt:lpstr>Times New Roman</vt:lpstr>
      <vt:lpstr>Digital Dots</vt:lpstr>
      <vt:lpstr>childhood_house</vt:lpstr>
      <vt:lpstr>Headline</vt:lpstr>
      <vt:lpstr>Formatting Your Article</vt:lpstr>
      <vt:lpstr>Formula for a Well-Written News Article</vt:lpstr>
      <vt:lpstr>PowerPoint Presentation</vt:lpstr>
      <vt:lpstr>Guidelines for Writing</vt:lpstr>
      <vt:lpstr>PowerPoint Presentation</vt:lpstr>
      <vt:lpstr>Grading Guidelines</vt:lpstr>
      <vt:lpstr>PowerPoint Presentation</vt:lpstr>
      <vt:lpstr>Printing Directions</vt:lpstr>
    </vt:vector>
  </TitlesOfParts>
  <Company>CJUHSD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Quiz</dc:title>
  <dc:creator>A satisfied Microsoft Office User</dc:creator>
  <cp:lastModifiedBy>Hyrum and Saboo</cp:lastModifiedBy>
  <cp:revision>25</cp:revision>
  <dcterms:created xsi:type="dcterms:W3CDTF">2003-07-03T17:41:19Z</dcterms:created>
  <dcterms:modified xsi:type="dcterms:W3CDTF">2011-10-21T03:21:36Z</dcterms:modified>
</cp:coreProperties>
</file>